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Josefin Slab"/>
      <p:regular r:id="rId31"/>
      <p:bold r:id="rId32"/>
      <p:italic r:id="rId33"/>
      <p:boldItalic r:id="rId34"/>
    </p:embeddedFont>
    <p:embeddedFont>
      <p:font typeface="Anton"/>
      <p:regular r:id="rId35"/>
    </p:embeddedFont>
    <p:embeddedFont>
      <p:font typeface="Fira Sans Condensed Light"/>
      <p:regular r:id="rId36"/>
      <p:bold r:id="rId37"/>
      <p:italic r:id="rId38"/>
      <p:boldItalic r:id="rId39"/>
    </p:embeddedFont>
    <p:embeddedFont>
      <p:font typeface="Fira Sans Condensed"/>
      <p:regular r:id="rId40"/>
      <p:bold r:id="rId41"/>
      <p:italic r:id="rId42"/>
      <p:boldItalic r:id="rId43"/>
    </p:embeddedFont>
    <p:embeddedFont>
      <p:font typeface="Advent Pro Light"/>
      <p:regular r:id="rId44"/>
      <p:bold r:id="rId45"/>
    </p:embeddedFont>
    <p:embeddedFont>
      <p:font typeface="Rajdhani"/>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96668B-6179-48CD-AA53-CFBEF7AC3F15}">
  <a:tblStyle styleId="{4096668B-6179-48CD-AA53-CFBEF7AC3F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Condensed-regular.fntdata"/><Relationship Id="rId20" Type="http://schemas.openxmlformats.org/officeDocument/2006/relationships/slide" Target="slides/slide15.xml"/><Relationship Id="rId42" Type="http://schemas.openxmlformats.org/officeDocument/2006/relationships/font" Target="fonts/FiraSansCondensed-italic.fntdata"/><Relationship Id="rId41" Type="http://schemas.openxmlformats.org/officeDocument/2006/relationships/font" Target="fonts/FiraSansCondensed-bold.fntdata"/><Relationship Id="rId22" Type="http://schemas.openxmlformats.org/officeDocument/2006/relationships/slide" Target="slides/slide17.xml"/><Relationship Id="rId44" Type="http://schemas.openxmlformats.org/officeDocument/2006/relationships/font" Target="fonts/AdventProLight-regular.fntdata"/><Relationship Id="rId21" Type="http://schemas.openxmlformats.org/officeDocument/2006/relationships/slide" Target="slides/slide16.xml"/><Relationship Id="rId43" Type="http://schemas.openxmlformats.org/officeDocument/2006/relationships/font" Target="fonts/FiraSansCondensed-boldItalic.fntdata"/><Relationship Id="rId24" Type="http://schemas.openxmlformats.org/officeDocument/2006/relationships/slide" Target="slides/slide19.xml"/><Relationship Id="rId46" Type="http://schemas.openxmlformats.org/officeDocument/2006/relationships/font" Target="fonts/Rajdhani-regular.fntdata"/><Relationship Id="rId23" Type="http://schemas.openxmlformats.org/officeDocument/2006/relationships/slide" Target="slides/slide18.xml"/><Relationship Id="rId45" Type="http://schemas.openxmlformats.org/officeDocument/2006/relationships/font" Target="fonts/AdventPro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ajdhani-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lab-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JosefinSlab-italic.fntdata"/><Relationship Id="rId10" Type="http://schemas.openxmlformats.org/officeDocument/2006/relationships/slide" Target="slides/slide5.xml"/><Relationship Id="rId32" Type="http://schemas.openxmlformats.org/officeDocument/2006/relationships/font" Target="fonts/JosefinSlab-bold.fntdata"/><Relationship Id="rId13" Type="http://schemas.openxmlformats.org/officeDocument/2006/relationships/slide" Target="slides/slide8.xml"/><Relationship Id="rId35" Type="http://schemas.openxmlformats.org/officeDocument/2006/relationships/font" Target="fonts/Anton-regular.fntdata"/><Relationship Id="rId12" Type="http://schemas.openxmlformats.org/officeDocument/2006/relationships/slide" Target="slides/slide7.xml"/><Relationship Id="rId34" Type="http://schemas.openxmlformats.org/officeDocument/2006/relationships/font" Target="fonts/JosefinSlab-boldItalic.fntdata"/><Relationship Id="rId15" Type="http://schemas.openxmlformats.org/officeDocument/2006/relationships/slide" Target="slides/slide10.xml"/><Relationship Id="rId37" Type="http://schemas.openxmlformats.org/officeDocument/2006/relationships/font" Target="fonts/FiraSansCondensedLight-bold.fntdata"/><Relationship Id="rId14" Type="http://schemas.openxmlformats.org/officeDocument/2006/relationships/slide" Target="slides/slide9.xml"/><Relationship Id="rId36" Type="http://schemas.openxmlformats.org/officeDocument/2006/relationships/font" Target="fonts/FiraSansCondensedLight-regular.fntdata"/><Relationship Id="rId17" Type="http://schemas.openxmlformats.org/officeDocument/2006/relationships/slide" Target="slides/slide12.xml"/><Relationship Id="rId39" Type="http://schemas.openxmlformats.org/officeDocument/2006/relationships/font" Target="fonts/FiraSansCondensedLight-boldItalic.fntdata"/><Relationship Id="rId16" Type="http://schemas.openxmlformats.org/officeDocument/2006/relationships/slide" Target="slides/slide11.xml"/><Relationship Id="rId38" Type="http://schemas.openxmlformats.org/officeDocument/2006/relationships/font" Target="fonts/FiraSansCondensedLigh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83f7ad76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83f7ad76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83f7ad76a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83f7ad76a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83f7ad76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83f7ad76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9125b144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9125b14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9125b14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9125b14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9125b144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9125b144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81f1eb124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81f1eb124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81f1eb124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81f1eb124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81f1eb124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81f1eb124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9125b1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9125b1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9125b14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9125b14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9125b14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9125b14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81f1eb124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81f1eb124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81f1eb12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81f1eb12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9125b14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9125b14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81f1eb124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81f1eb124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5abef0139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5abef0139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83f7ad7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83f7ad7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81f1eb12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81f1eb124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83f7ad76a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83f7ad76a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81f1eb12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81f1eb12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83f7ad76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83f7ad76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8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1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380200" y="834075"/>
            <a:ext cx="4404000" cy="296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latin typeface="Rajdhani"/>
                <a:ea typeface="Rajdhani"/>
                <a:cs typeface="Rajdhani"/>
                <a:sym typeface="Rajdhani"/>
              </a:rPr>
              <a:t>An AI Enabled Social Distancing </a:t>
            </a:r>
            <a:br>
              <a:rPr lang="en" sz="3800">
                <a:latin typeface="Rajdhani"/>
                <a:ea typeface="Rajdhani"/>
                <a:cs typeface="Rajdhani"/>
                <a:sym typeface="Rajdhani"/>
              </a:rPr>
            </a:br>
            <a:r>
              <a:rPr lang="en" sz="3800">
                <a:latin typeface="Rajdhani"/>
                <a:ea typeface="Rajdhani"/>
                <a:cs typeface="Rajdhani"/>
                <a:sym typeface="Rajdhani"/>
              </a:rPr>
              <a:t>Detector</a:t>
            </a:r>
            <a:endParaRPr sz="3800">
              <a:latin typeface="Rajdhani"/>
              <a:ea typeface="Rajdhani"/>
              <a:cs typeface="Rajdhani"/>
              <a:sym typeface="Rajdhani"/>
            </a:endParaRPr>
          </a:p>
          <a:p>
            <a:pPr indent="0" lvl="0" marL="0" rtl="0" algn="l">
              <a:spcBef>
                <a:spcPts val="0"/>
              </a:spcBef>
              <a:spcAft>
                <a:spcPts val="0"/>
              </a:spcAft>
              <a:buNone/>
            </a:pPr>
            <a:r>
              <a:t/>
            </a:r>
            <a:endParaRPr sz="3800">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5019924" y="412000"/>
            <a:ext cx="3772220" cy="4377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nvSpPr>
        <p:spPr>
          <a:xfrm>
            <a:off x="550750" y="243900"/>
            <a:ext cx="8054400" cy="44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In order to understand the working of Yolo algorithm we need to understand what it predicts in an image frame.  Using Yolo our main aim is to predict the class ( i.e.what is the object) and where is the object ( Object Localisation).  Each bounding box is described by centroid of that bounding box and the height and width of that  bounding box.</a:t>
            </a:r>
            <a:endParaRPr sz="1800">
              <a:solidFill>
                <a:srgbClr val="EFEFE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800">
              <a:solidFill>
                <a:srgbClr val="EFEFEF"/>
              </a:solidFill>
              <a:latin typeface="Fira Sans Condensed Light"/>
              <a:ea typeface="Fira Sans Condensed Light"/>
              <a:cs typeface="Fira Sans Condensed Light"/>
              <a:sym typeface="Fira Sans Condensed Light"/>
            </a:endParaRPr>
          </a:p>
        </p:txBody>
      </p:sp>
      <p:pic>
        <p:nvPicPr>
          <p:cNvPr id="173" name="Google Shape;173;p31"/>
          <p:cNvPicPr preferRelativeResize="0"/>
          <p:nvPr/>
        </p:nvPicPr>
        <p:blipFill>
          <a:blip r:embed="rId3">
            <a:alphaModFix/>
          </a:blip>
          <a:stretch>
            <a:fillRect/>
          </a:stretch>
        </p:blipFill>
        <p:spPr>
          <a:xfrm>
            <a:off x="633275" y="1961625"/>
            <a:ext cx="7892876" cy="2579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nvSpPr>
        <p:spPr>
          <a:xfrm>
            <a:off x="550750" y="243900"/>
            <a:ext cx="8054400" cy="446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The Yolo algorithm is not searching for the desired region in an image, instead it splits the image into grid cells . Each grid cell is responsible for predicting 5 bounding boxes,  and confidence scores for those boxes.  These confidence scores reflect how confident  the  model  is  that  the  box  contains  an  object  and  also  how  accurate  it thinks the box is that it predicts.  The below figure shows an image and grid cells and how the yolo predicts the label for corresponding grid cell.</a:t>
            </a:r>
            <a:endParaRPr sz="1800">
              <a:solidFill>
                <a:srgbClr val="EFEFEF"/>
              </a:solidFill>
              <a:latin typeface="Fira Sans Condensed Light"/>
              <a:ea typeface="Fira Sans Condensed Light"/>
              <a:cs typeface="Fira Sans Condensed Light"/>
              <a:sym typeface="Fira Sans Condensed Light"/>
            </a:endParaRPr>
          </a:p>
        </p:txBody>
      </p:sp>
      <p:pic>
        <p:nvPicPr>
          <p:cNvPr id="179" name="Google Shape;179;p32"/>
          <p:cNvPicPr preferRelativeResize="0"/>
          <p:nvPr/>
        </p:nvPicPr>
        <p:blipFill>
          <a:blip r:embed="rId3">
            <a:alphaModFix/>
          </a:blip>
          <a:stretch>
            <a:fillRect/>
          </a:stretch>
        </p:blipFill>
        <p:spPr>
          <a:xfrm>
            <a:off x="442900" y="2487225"/>
            <a:ext cx="8258175" cy="237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nvSpPr>
        <p:spPr>
          <a:xfrm>
            <a:off x="550750" y="243900"/>
            <a:ext cx="8054400" cy="446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2400">
                <a:solidFill>
                  <a:srgbClr val="FFFFFF"/>
                </a:solidFill>
                <a:latin typeface="Fira Sans Condensed"/>
                <a:ea typeface="Fira Sans Condensed"/>
                <a:cs typeface="Fira Sans Condensed"/>
                <a:sym typeface="Fira Sans Condensed"/>
              </a:rPr>
              <a:t>Non-Max Suppression: </a:t>
            </a:r>
            <a:r>
              <a:rPr lang="en" sz="1800">
                <a:solidFill>
                  <a:srgbClr val="FFFFFF"/>
                </a:solidFill>
                <a:latin typeface="Fira Sans Condensed Light"/>
                <a:ea typeface="Fira Sans Condensed Light"/>
                <a:cs typeface="Fira Sans Condensed Light"/>
                <a:sym typeface="Fira Sans Condensed Light"/>
              </a:rPr>
              <a:t>Since YOLO outputs multiple bounding boxes , and all of them are not useful , we need to filter bounding boxes in order to only have the best detections with us and to do this we use Non-Max Suppression.</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0"/>
              </a:spcAft>
              <a:buNone/>
            </a:pPr>
            <a:r>
              <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1600"/>
              </a:spcAft>
              <a:buNone/>
            </a:pPr>
            <a:r>
              <a:t/>
            </a:r>
            <a:endParaRPr sz="1800">
              <a:solidFill>
                <a:srgbClr val="FFFFFF"/>
              </a:solidFill>
              <a:latin typeface="Fira Sans Condensed Light"/>
              <a:ea typeface="Fira Sans Condensed Light"/>
              <a:cs typeface="Fira Sans Condensed Light"/>
              <a:sym typeface="Fira Sans Condensed Light"/>
            </a:endParaRPr>
          </a:p>
        </p:txBody>
      </p:sp>
      <p:pic>
        <p:nvPicPr>
          <p:cNvPr id="185" name="Google Shape;185;p33"/>
          <p:cNvPicPr preferRelativeResize="0"/>
          <p:nvPr/>
        </p:nvPicPr>
        <p:blipFill>
          <a:blip r:embed="rId3">
            <a:alphaModFix/>
          </a:blip>
          <a:stretch>
            <a:fillRect/>
          </a:stretch>
        </p:blipFill>
        <p:spPr>
          <a:xfrm>
            <a:off x="427175" y="1794950"/>
            <a:ext cx="8433498" cy="291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nvSpPr>
        <p:spPr>
          <a:xfrm>
            <a:off x="550750" y="243900"/>
            <a:ext cx="8054400" cy="446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Non-max Suppression finds  the  bounding  box  with  highest  confidence  score  and  then  all the bounding boxes having a high Intersection over Union (IOU) with the highest confidence  box  get  suppressed.  </a:t>
            </a:r>
            <a:br>
              <a:rPr lang="en" sz="1800">
                <a:solidFill>
                  <a:srgbClr val="EFEFEF"/>
                </a:solidFill>
                <a:latin typeface="Fira Sans Condensed Light"/>
                <a:ea typeface="Fira Sans Condensed Light"/>
                <a:cs typeface="Fira Sans Condensed Light"/>
                <a:sym typeface="Fira Sans Condensed Light"/>
              </a:rPr>
            </a:br>
            <a:r>
              <a:rPr lang="en" sz="1800">
                <a:solidFill>
                  <a:srgbClr val="EFEFEF"/>
                </a:solidFill>
                <a:latin typeface="Fira Sans Condensed Light"/>
                <a:ea typeface="Fira Sans Condensed Light"/>
                <a:cs typeface="Fira Sans Condensed Light"/>
                <a:sym typeface="Fira Sans Condensed Light"/>
              </a:rPr>
              <a:t>This  is  done  with  a  help  of  a  threshold  value  for </a:t>
            </a:r>
            <a:r>
              <a:rPr b="1" lang="en" sz="1800">
                <a:solidFill>
                  <a:srgbClr val="EFEFEF"/>
                </a:solidFill>
                <a:latin typeface="Fira Sans Condensed"/>
                <a:ea typeface="Fira Sans Condensed"/>
                <a:cs typeface="Fira Sans Condensed"/>
                <a:sym typeface="Fira Sans Condensed"/>
              </a:rPr>
              <a:t>IOU</a:t>
            </a:r>
            <a:r>
              <a:rPr lang="en" sz="1800">
                <a:solidFill>
                  <a:srgbClr val="EFEFEF"/>
                </a:solidFill>
                <a:latin typeface="Fira Sans Condensed Light"/>
                <a:ea typeface="Fira Sans Condensed Light"/>
                <a:cs typeface="Fira Sans Condensed Light"/>
                <a:sym typeface="Fira Sans Condensed Light"/>
              </a:rPr>
              <a:t>, that we set initially.IOU  (Intersection  Over  Union)  is  defined  as  the  </a:t>
            </a:r>
            <a:r>
              <a:rPr b="1" lang="en" sz="1800">
                <a:solidFill>
                  <a:srgbClr val="EFEFEF"/>
                </a:solidFill>
                <a:latin typeface="Fira Sans Condensed"/>
                <a:ea typeface="Fira Sans Condensed"/>
                <a:cs typeface="Fira Sans Condensed"/>
                <a:sym typeface="Fira Sans Condensed"/>
              </a:rPr>
              <a:t>ratio  of  Area  of  Intersection  of bounding boxes to the Area of their Union.</a:t>
            </a:r>
            <a:endParaRPr b="1" sz="1800">
              <a:solidFill>
                <a:srgbClr val="EFEFEF"/>
              </a:solidFill>
              <a:latin typeface="Fira Sans Condensed"/>
              <a:ea typeface="Fira Sans Condensed"/>
              <a:cs typeface="Fira Sans Condensed"/>
              <a:sym typeface="Fira Sans Condensed"/>
            </a:endParaRPr>
          </a:p>
        </p:txBody>
      </p:sp>
      <p:pic>
        <p:nvPicPr>
          <p:cNvPr id="191" name="Google Shape;191;p34"/>
          <p:cNvPicPr preferRelativeResize="0"/>
          <p:nvPr/>
        </p:nvPicPr>
        <p:blipFill>
          <a:blip r:embed="rId3">
            <a:alphaModFix/>
          </a:blip>
          <a:stretch>
            <a:fillRect/>
          </a:stretch>
        </p:blipFill>
        <p:spPr>
          <a:xfrm>
            <a:off x="550750" y="2270650"/>
            <a:ext cx="8176199" cy="2440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nvSpPr>
        <p:spPr>
          <a:xfrm>
            <a:off x="550750" y="243900"/>
            <a:ext cx="8054400" cy="4467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2400">
                <a:solidFill>
                  <a:srgbClr val="FFFFFF"/>
                </a:solidFill>
                <a:latin typeface="Fira Sans Condensed"/>
                <a:ea typeface="Fira Sans Condensed"/>
                <a:cs typeface="Fira Sans Condensed"/>
                <a:sym typeface="Fira Sans Condensed"/>
              </a:rPr>
              <a:t>Distance Finding: </a:t>
            </a:r>
            <a:r>
              <a:rPr lang="en" sz="1800">
                <a:solidFill>
                  <a:srgbClr val="FFFFFF"/>
                </a:solidFill>
                <a:latin typeface="Fira Sans Condensed Light"/>
                <a:ea typeface="Fira Sans Condensed Light"/>
                <a:cs typeface="Fira Sans Condensed Light"/>
                <a:sym typeface="Fira Sans Condensed Light"/>
              </a:rPr>
              <a:t>After we have these detection results and  the centroid coordinates, we compute </a:t>
            </a:r>
            <a:r>
              <a:rPr b="1" lang="en" sz="1800">
                <a:solidFill>
                  <a:srgbClr val="FFFFFF"/>
                </a:solidFill>
                <a:latin typeface="Fira Sans Condensed"/>
                <a:ea typeface="Fira Sans Condensed"/>
                <a:cs typeface="Fira Sans Condensed"/>
                <a:sym typeface="Fira Sans Condensed"/>
              </a:rPr>
              <a:t>euclidean distance</a:t>
            </a:r>
            <a:r>
              <a:rPr lang="en" sz="1800">
                <a:solidFill>
                  <a:srgbClr val="FFFFFF"/>
                </a:solidFill>
                <a:latin typeface="Fira Sans Condensed Light"/>
                <a:ea typeface="Fira Sans Condensed Light"/>
                <a:cs typeface="Fira Sans Condensed Light"/>
                <a:sym typeface="Fira Sans Condensed Light"/>
              </a:rPr>
              <a:t> between each pair of bounding box centroids and compute a distance matrix </a:t>
            </a:r>
            <a:r>
              <a:rPr b="1" lang="en" sz="1800">
                <a:solidFill>
                  <a:srgbClr val="FFFFFF"/>
                </a:solidFill>
                <a:latin typeface="Fira Sans Condensed"/>
                <a:ea typeface="Fira Sans Condensed"/>
                <a:cs typeface="Fira Sans Condensed"/>
                <a:sym typeface="Fira Sans Condensed"/>
              </a:rPr>
              <a:t>D</a:t>
            </a:r>
            <a:r>
              <a:rPr lang="en" sz="1800">
                <a:solidFill>
                  <a:srgbClr val="FFFFFF"/>
                </a:solidFill>
                <a:latin typeface="Fira Sans Condensed Light"/>
                <a:ea typeface="Fira Sans Condensed Light"/>
                <a:cs typeface="Fira Sans Condensed Light"/>
                <a:sym typeface="Fira Sans Condensed Light"/>
              </a:rPr>
              <a:t>. Suppose the centroid at ith index is c1 and centroid at jth index is c2, then</a:t>
            </a:r>
            <a:endParaRPr sz="1800">
              <a:solidFill>
                <a:srgbClr val="FFFFFF"/>
              </a:solidFill>
              <a:latin typeface="Fira Sans Condensed Light"/>
              <a:ea typeface="Fira Sans Condensed Light"/>
              <a:cs typeface="Fira Sans Condensed Light"/>
              <a:sym typeface="Fira Sans Condensed Light"/>
            </a:endParaRPr>
          </a:p>
          <a:p>
            <a:pPr indent="0" lvl="0" marL="0" rtl="0" algn="ctr">
              <a:spcBef>
                <a:spcPts val="1600"/>
              </a:spcBef>
              <a:spcAft>
                <a:spcPts val="0"/>
              </a:spcAft>
              <a:buNone/>
            </a:pPr>
            <a:r>
              <a:rPr b="1" lang="en" sz="1900">
                <a:solidFill>
                  <a:srgbClr val="FFFFFF"/>
                </a:solidFill>
                <a:latin typeface="Fira Sans Condensed"/>
                <a:ea typeface="Fira Sans Condensed"/>
                <a:cs typeface="Fira Sans Condensed"/>
                <a:sym typeface="Fira Sans Condensed"/>
              </a:rPr>
              <a:t>D[i][j] = distance between the bounding boxes of c1 and c2</a:t>
            </a:r>
            <a:endParaRPr b="1" sz="1900">
              <a:solidFill>
                <a:srgbClr val="FFFFFF"/>
              </a:solidFill>
              <a:latin typeface="Fira Sans Condensed"/>
              <a:ea typeface="Fira Sans Condensed"/>
              <a:cs typeface="Fira Sans Condensed"/>
              <a:sym typeface="Fira Sans Condensed"/>
            </a:endParaRPr>
          </a:p>
          <a:p>
            <a:pPr indent="0" lvl="0" marL="0" rtl="0" algn="just">
              <a:lnSpc>
                <a:spcPct val="115000"/>
              </a:lnSpc>
              <a:spcBef>
                <a:spcPts val="1600"/>
              </a:spcBef>
              <a:spcAft>
                <a:spcPts val="0"/>
              </a:spcAft>
              <a:buNone/>
            </a:pPr>
            <a:r>
              <a:rPr lang="en" sz="1800">
                <a:solidFill>
                  <a:srgbClr val="FFFFFF"/>
                </a:solidFill>
                <a:latin typeface="Fira Sans Condensed Light"/>
                <a:ea typeface="Fira Sans Condensed Light"/>
                <a:cs typeface="Fira Sans Condensed Light"/>
                <a:sym typeface="Fira Sans Condensed Light"/>
              </a:rPr>
              <a:t>Based on this we set a certain threshold and find out all the boxes that violate that threshold criteria, we add the bounding box to the social distancing violation category.</a:t>
            </a:r>
            <a:endParaRPr sz="1800">
              <a:solidFill>
                <a:srgbClr val="FFFFFF"/>
              </a:solidFill>
              <a:latin typeface="Fira Sans Condensed Light"/>
              <a:ea typeface="Fira Sans Condensed Light"/>
              <a:cs typeface="Fira Sans Condensed Light"/>
              <a:sym typeface="Fira Sans Condensed Light"/>
            </a:endParaRPr>
          </a:p>
          <a:p>
            <a:pPr indent="0" lvl="0" marL="0" rtl="0" algn="l">
              <a:spcBef>
                <a:spcPts val="1600"/>
              </a:spcBef>
              <a:spcAft>
                <a:spcPts val="0"/>
              </a:spcAft>
              <a:buNone/>
            </a:pPr>
            <a:r>
              <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nvSpPr>
        <p:spPr>
          <a:xfrm>
            <a:off x="445175" y="268525"/>
            <a:ext cx="8126400" cy="4508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FFFFFF"/>
                </a:solidFill>
                <a:latin typeface="Fira Sans Condensed Light"/>
                <a:ea typeface="Fira Sans Condensed Light"/>
                <a:cs typeface="Fira Sans Condensed Light"/>
                <a:sym typeface="Fira Sans Condensed Light"/>
              </a:rPr>
              <a:t>After the distance is computed we need to compare it with a threshold distance.</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0"/>
              </a:spcAft>
              <a:buNone/>
            </a:pPr>
            <a:r>
              <a:rPr lang="en" sz="1800">
                <a:solidFill>
                  <a:srgbClr val="FFFFFF"/>
                </a:solidFill>
                <a:latin typeface="Fira Sans Condensed Light"/>
                <a:ea typeface="Fira Sans Condensed Light"/>
                <a:cs typeface="Fira Sans Condensed Light"/>
                <a:sym typeface="Fira Sans Condensed Light"/>
              </a:rPr>
              <a:t>We have the width of all the bounding boxes that is w. We take average width of actual person in inches ( i.e. 27 inches or 0.70 meters) . From this we can get the pixel to metric ratio. R is defined as the number of meters in one pixel</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0"/>
              </a:spcAft>
              <a:buNone/>
            </a:pPr>
            <a:r>
              <a:rPr lang="en" sz="1800">
                <a:solidFill>
                  <a:srgbClr val="FFFFFF"/>
                </a:solidFill>
                <a:latin typeface="Fira Sans Condensed Light"/>
                <a:ea typeface="Fira Sans Condensed Light"/>
                <a:cs typeface="Fira Sans Condensed Light"/>
                <a:sym typeface="Fira Sans Condensed Light"/>
              </a:rPr>
              <a:t>                          R = 0.70 / W , meter to pixel ratio</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0"/>
              </a:spcAft>
              <a:buNone/>
            </a:pPr>
            <a:r>
              <a:rPr lang="en" sz="1800">
                <a:solidFill>
                  <a:srgbClr val="FFFFFF"/>
                </a:solidFill>
                <a:latin typeface="Fira Sans Condensed Light"/>
                <a:ea typeface="Fira Sans Condensed Light"/>
                <a:cs typeface="Fira Sans Condensed Light"/>
                <a:sym typeface="Fira Sans Condensed Light"/>
              </a:rPr>
              <a:t>Now in the above slide we mentioned D[i][j] is the distance between the bounding boxes of two objects(persons in this case). With the help of R we can find out the approximate distance in meters between the two bounding boxes.</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0"/>
              </a:spcAft>
              <a:buNone/>
            </a:pPr>
            <a:r>
              <a:rPr lang="en" sz="1800">
                <a:solidFill>
                  <a:srgbClr val="FFFFFF"/>
                </a:solidFill>
                <a:latin typeface="Fira Sans Condensed Light"/>
                <a:ea typeface="Fira Sans Condensed Light"/>
                <a:cs typeface="Fira Sans Condensed Light"/>
                <a:sym typeface="Fira Sans Condensed Light"/>
              </a:rPr>
              <a:t>                       Approx distance = R * D[i][j] in meters.</a:t>
            </a:r>
            <a:endParaRPr sz="1800">
              <a:solidFill>
                <a:srgbClr val="FFFFFF"/>
              </a:solidFill>
              <a:latin typeface="Fira Sans Condensed Light"/>
              <a:ea typeface="Fira Sans Condensed Light"/>
              <a:cs typeface="Fira Sans Condensed Light"/>
              <a:sym typeface="Fira Sans Condensed Light"/>
            </a:endParaRPr>
          </a:p>
          <a:p>
            <a:pPr indent="0" lvl="0" marL="0" rtl="0" algn="just">
              <a:spcBef>
                <a:spcPts val="1600"/>
              </a:spcBef>
              <a:spcAft>
                <a:spcPts val="1600"/>
              </a:spcAft>
              <a:buNone/>
            </a:pPr>
            <a:r>
              <a:rPr lang="en" sz="1800">
                <a:solidFill>
                  <a:srgbClr val="FFFFFF"/>
                </a:solidFill>
                <a:latin typeface="Fira Sans Condensed Light"/>
                <a:ea typeface="Fira Sans Condensed Light"/>
                <a:cs typeface="Fira Sans Condensed Light"/>
                <a:sym typeface="Fira Sans Condensed Light"/>
              </a:rPr>
              <a:t>The distance for maintaining social distancing norms is 6 ft or 1.8 meters . Now the distance can be easily compared and we can classify it as a violation or not.</a:t>
            </a:r>
            <a:endParaRPr sz="18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nvSpPr>
        <p:spPr>
          <a:xfrm>
            <a:off x="737600" y="1308000"/>
            <a:ext cx="7710300" cy="3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07" name="Google Shape;207;p37"/>
          <p:cNvSpPr txBox="1"/>
          <p:nvPr/>
        </p:nvSpPr>
        <p:spPr>
          <a:xfrm>
            <a:off x="629425" y="363875"/>
            <a:ext cx="82119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208" name="Google Shape;208;p37"/>
          <p:cNvPicPr preferRelativeResize="0"/>
          <p:nvPr/>
        </p:nvPicPr>
        <p:blipFill>
          <a:blip r:embed="rId3">
            <a:alphaModFix/>
          </a:blip>
          <a:stretch>
            <a:fillRect/>
          </a:stretch>
        </p:blipFill>
        <p:spPr>
          <a:xfrm>
            <a:off x="995363" y="261938"/>
            <a:ext cx="7153275" cy="4619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453700" y="370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214" name="Google Shape;214;p38"/>
          <p:cNvSpPr txBox="1"/>
          <p:nvPr/>
        </p:nvSpPr>
        <p:spPr>
          <a:xfrm>
            <a:off x="453700" y="1082525"/>
            <a:ext cx="7970400" cy="3326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In this project the function that we built for performing object detection on persons</a:t>
            </a:r>
            <a:endParaRPr sz="1800">
              <a:solidFill>
                <a:srgbClr val="EFEFEF"/>
              </a:solidFill>
              <a:latin typeface="Fira Sans Condensed Light"/>
              <a:ea typeface="Fira Sans Condensed Light"/>
              <a:cs typeface="Fira Sans Condensed Light"/>
              <a:sym typeface="Fira Sans Condensed Light"/>
            </a:endParaRPr>
          </a:p>
          <a:p>
            <a:pPr indent="0" lvl="0" marL="0" rtl="0" algn="just">
              <a:lnSpc>
                <a:spcPct val="115000"/>
              </a:lnSpc>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and compute the distance can take input images and perform computation on them.</a:t>
            </a:r>
            <a:endParaRPr sz="1800">
              <a:solidFill>
                <a:srgbClr val="EFEFEF"/>
              </a:solidFill>
              <a:latin typeface="Fira Sans Condensed Light"/>
              <a:ea typeface="Fira Sans Condensed Light"/>
              <a:cs typeface="Fira Sans Condensed Light"/>
              <a:sym typeface="Fira Sans Condensed Light"/>
            </a:endParaRPr>
          </a:p>
          <a:p>
            <a:pPr indent="0" lvl="0" marL="0" rtl="0" algn="just">
              <a:lnSpc>
                <a:spcPct val="115000"/>
              </a:lnSpc>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Also with the help of OpenCV library we can pass the video stream as the input and</a:t>
            </a:r>
            <a:endParaRPr sz="1800">
              <a:solidFill>
                <a:srgbClr val="EFEFEF"/>
              </a:solidFill>
              <a:latin typeface="Fira Sans Condensed Light"/>
              <a:ea typeface="Fira Sans Condensed Light"/>
              <a:cs typeface="Fira Sans Condensed Light"/>
              <a:sym typeface="Fira Sans Condensed Light"/>
            </a:endParaRPr>
          </a:p>
          <a:p>
            <a:pPr indent="0" lvl="0" marL="0" rtl="0" algn="just">
              <a:lnSpc>
                <a:spcPct val="115000"/>
              </a:lnSpc>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in turn generate video output in real time that shows the social distancing violations happening in each frame. We also mark the person’s bounding box as red in order to depict that social distancing norms are violated. And mark those bounding boxes with Alert. Rest all the bounding boxes are marked green. We ran our algorithm on the CCTV footage of pedestrians in a busy downtown area in Oxford that was taken from the Oxford Data Center. As a result we got the output video depicting the result of the social distancing detector that we developed.</a:t>
            </a:r>
            <a:endParaRPr sz="1800">
              <a:solidFill>
                <a:srgbClr val="EFEFE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720000" y="123575"/>
            <a:ext cx="7704000" cy="5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220" name="Google Shape;220;p39"/>
          <p:cNvPicPr preferRelativeResize="0"/>
          <p:nvPr/>
        </p:nvPicPr>
        <p:blipFill>
          <a:blip r:embed="rId3">
            <a:alphaModFix/>
          </a:blip>
          <a:stretch>
            <a:fillRect/>
          </a:stretch>
        </p:blipFill>
        <p:spPr>
          <a:xfrm>
            <a:off x="99275" y="814638"/>
            <a:ext cx="4300351" cy="3620200"/>
          </a:xfrm>
          <a:prstGeom prst="rect">
            <a:avLst/>
          </a:prstGeom>
          <a:noFill/>
          <a:ln>
            <a:noFill/>
          </a:ln>
        </p:spPr>
      </p:pic>
      <p:pic>
        <p:nvPicPr>
          <p:cNvPr id="221" name="Google Shape;221;p39"/>
          <p:cNvPicPr preferRelativeResize="0"/>
          <p:nvPr/>
        </p:nvPicPr>
        <p:blipFill>
          <a:blip r:embed="rId4">
            <a:alphaModFix/>
          </a:blip>
          <a:stretch>
            <a:fillRect/>
          </a:stretch>
        </p:blipFill>
        <p:spPr>
          <a:xfrm>
            <a:off x="4647650" y="849875"/>
            <a:ext cx="4375826" cy="3549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720000" y="123575"/>
            <a:ext cx="7704000" cy="5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227" name="Google Shape;227;p40"/>
          <p:cNvPicPr preferRelativeResize="0"/>
          <p:nvPr/>
        </p:nvPicPr>
        <p:blipFill>
          <a:blip r:embed="rId3">
            <a:alphaModFix/>
          </a:blip>
          <a:stretch>
            <a:fillRect/>
          </a:stretch>
        </p:blipFill>
        <p:spPr>
          <a:xfrm>
            <a:off x="152400" y="785975"/>
            <a:ext cx="8729025" cy="4205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ABOUT US</a:t>
            </a:r>
            <a:endParaRPr sz="2400"/>
          </a:p>
        </p:txBody>
      </p:sp>
      <p:sp>
        <p:nvSpPr>
          <p:cNvPr id="105" name="Google Shape;105;p23"/>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br>
              <a:rPr lang="en" sz="2100"/>
            </a:br>
            <a:r>
              <a:rPr lang="en" sz="2100"/>
              <a:t>Manav Vallecha : IRM2017007</a:t>
            </a:r>
            <a:endParaRPr sz="2100"/>
          </a:p>
          <a:p>
            <a:pPr indent="0" lvl="0" marL="0" rtl="0" algn="r">
              <a:spcBef>
                <a:spcPts val="0"/>
              </a:spcBef>
              <a:spcAft>
                <a:spcPts val="0"/>
              </a:spcAft>
              <a:buNone/>
            </a:pPr>
            <a:r>
              <a:rPr lang="en" sz="2100"/>
              <a:t>Nayan Agarwal : IWM2017501</a:t>
            </a:r>
            <a:endParaRPr sz="2100"/>
          </a:p>
          <a:p>
            <a:pPr indent="0" lvl="0" marL="0" rtl="0" algn="r">
              <a:spcBef>
                <a:spcPts val="0"/>
              </a:spcBef>
              <a:spcAft>
                <a:spcPts val="0"/>
              </a:spcAft>
              <a:buNone/>
            </a:pPr>
            <a:r>
              <a:rPr lang="en" sz="2100"/>
              <a:t>Shubham :</a:t>
            </a:r>
            <a:r>
              <a:rPr lang="en" sz="2100"/>
              <a:t> </a:t>
            </a:r>
            <a:r>
              <a:rPr lang="en" sz="2100"/>
              <a:t>IWM2017004</a:t>
            </a:r>
            <a:endParaRPr sz="2100"/>
          </a:p>
          <a:p>
            <a:pPr indent="0" lvl="0" marL="0" rtl="0" algn="r">
              <a:spcBef>
                <a:spcPts val="0"/>
              </a:spcBef>
              <a:spcAft>
                <a:spcPts val="0"/>
              </a:spcAft>
              <a:buNone/>
            </a:pPr>
            <a:r>
              <a:rPr lang="en" sz="2100"/>
              <a:t>Aman Gupta : IWM201700</a:t>
            </a:r>
            <a:r>
              <a:rPr lang="en" sz="2000"/>
              <a:t>6</a:t>
            </a:r>
            <a:endParaRPr sz="2000"/>
          </a:p>
          <a:p>
            <a:pPr indent="0" lvl="0" marL="0" rtl="0" algn="r">
              <a:spcBef>
                <a:spcPts val="0"/>
              </a:spcBef>
              <a:spcAft>
                <a:spcPts val="0"/>
              </a:spcAft>
              <a:buNone/>
            </a:pPr>
            <a:r>
              <a:t/>
            </a:r>
            <a:endParaRPr/>
          </a:p>
        </p:txBody>
      </p:sp>
      <p:cxnSp>
        <p:nvCxnSpPr>
          <p:cNvPr id="106" name="Google Shape;106;p23"/>
          <p:cNvCxnSpPr/>
          <p:nvPr/>
        </p:nvCxnSpPr>
        <p:spPr>
          <a:xfrm>
            <a:off x="6204850"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720000" y="123575"/>
            <a:ext cx="7704000" cy="5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233" name="Google Shape;233;p41"/>
          <p:cNvPicPr preferRelativeResize="0"/>
          <p:nvPr/>
        </p:nvPicPr>
        <p:blipFill>
          <a:blip r:embed="rId3">
            <a:alphaModFix/>
          </a:blip>
          <a:stretch>
            <a:fillRect/>
          </a:stretch>
        </p:blipFill>
        <p:spPr>
          <a:xfrm>
            <a:off x="152400" y="785975"/>
            <a:ext cx="8821699" cy="4205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aphicFrame>
        <p:nvGraphicFramePr>
          <p:cNvPr id="238" name="Google Shape;238;p42"/>
          <p:cNvGraphicFramePr/>
          <p:nvPr/>
        </p:nvGraphicFramePr>
        <p:xfrm>
          <a:off x="1064050" y="1034900"/>
          <a:ext cx="3000000" cy="3000000"/>
        </p:xfrm>
        <a:graphic>
          <a:graphicData uri="http://schemas.openxmlformats.org/drawingml/2006/table">
            <a:tbl>
              <a:tblPr>
                <a:noFill/>
                <a:tableStyleId>{4096668B-6179-48CD-AA53-CFBEF7AC3F15}</a:tableStyleId>
              </a:tblPr>
              <a:tblGrid>
                <a:gridCol w="1788750"/>
                <a:gridCol w="1788750"/>
                <a:gridCol w="1872625"/>
                <a:gridCol w="1704875"/>
              </a:tblGrid>
              <a:tr h="279275">
                <a:tc>
                  <a:txBody>
                    <a:bodyPr/>
                    <a:lstStyle/>
                    <a:p>
                      <a:pPr indent="0" lvl="0" marL="0" rtl="0" algn="l">
                        <a:spcBef>
                          <a:spcPts val="0"/>
                        </a:spcBef>
                        <a:spcAft>
                          <a:spcPts val="0"/>
                        </a:spcAft>
                        <a:buNone/>
                      </a:pPr>
                      <a:r>
                        <a:rPr lang="en">
                          <a:solidFill>
                            <a:srgbClr val="EFEFEF"/>
                          </a:solidFill>
                        </a:rPr>
                        <a:t>Models</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Accuracy</a:t>
                      </a:r>
                      <a:r>
                        <a:rPr lang="en">
                          <a:solidFill>
                            <a:srgbClr val="EFEFEF"/>
                          </a:solidFill>
                        </a:rPr>
                        <a:t>(%)</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Time(sec/img)</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Rate(fps)</a:t>
                      </a:r>
                      <a:endParaRPr>
                        <a:solidFill>
                          <a:srgbClr val="EFEFEF"/>
                        </a:solidFill>
                      </a:endParaRPr>
                    </a:p>
                  </a:txBody>
                  <a:tcPr marT="91425" marB="91425" marR="91425" marL="91425"/>
                </a:tc>
              </a:tr>
              <a:tr h="468525">
                <a:tc>
                  <a:txBody>
                    <a:bodyPr/>
                    <a:lstStyle/>
                    <a:p>
                      <a:pPr indent="0" lvl="0" marL="0" rtl="0" algn="l">
                        <a:spcBef>
                          <a:spcPts val="0"/>
                        </a:spcBef>
                        <a:spcAft>
                          <a:spcPts val="0"/>
                        </a:spcAft>
                        <a:buNone/>
                      </a:pPr>
                      <a:r>
                        <a:rPr lang="en">
                          <a:solidFill>
                            <a:srgbClr val="EFEFEF"/>
                          </a:solidFill>
                        </a:rPr>
                        <a:t>R-CNN</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73.2</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0.11</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9.1</a:t>
                      </a:r>
                      <a:endParaRPr>
                        <a:solidFill>
                          <a:srgbClr val="EFEFEF"/>
                        </a:solidFill>
                      </a:endParaRPr>
                    </a:p>
                  </a:txBody>
                  <a:tcPr marT="91425" marB="91425" marR="91425" marL="91425"/>
                </a:tc>
              </a:tr>
              <a:tr h="479950">
                <a:tc>
                  <a:txBody>
                    <a:bodyPr/>
                    <a:lstStyle/>
                    <a:p>
                      <a:pPr indent="0" lvl="0" marL="0" rtl="0" algn="l">
                        <a:spcBef>
                          <a:spcPts val="0"/>
                        </a:spcBef>
                        <a:spcAft>
                          <a:spcPts val="0"/>
                        </a:spcAft>
                        <a:buNone/>
                      </a:pPr>
                      <a:r>
                        <a:rPr lang="en">
                          <a:solidFill>
                            <a:srgbClr val="EFEFEF"/>
                          </a:solidFill>
                        </a:rPr>
                        <a:t>Faster-RCNN</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83.8</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2.24</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0.4</a:t>
                      </a:r>
                      <a:endParaRPr>
                        <a:solidFill>
                          <a:srgbClr val="EFEFEF"/>
                        </a:solidFill>
                      </a:endParaRPr>
                    </a:p>
                  </a:txBody>
                  <a:tcPr marT="91425" marB="91425" marR="91425" marL="91425"/>
                </a:tc>
              </a:tr>
              <a:tr h="473050">
                <a:tc>
                  <a:txBody>
                    <a:bodyPr/>
                    <a:lstStyle/>
                    <a:p>
                      <a:pPr indent="0" lvl="0" marL="0" rtl="0" algn="l">
                        <a:spcBef>
                          <a:spcPts val="0"/>
                        </a:spcBef>
                        <a:spcAft>
                          <a:spcPts val="0"/>
                        </a:spcAft>
                        <a:buNone/>
                      </a:pPr>
                      <a:r>
                        <a:rPr lang="en">
                          <a:solidFill>
                            <a:srgbClr val="EFEFEF"/>
                          </a:solidFill>
                        </a:rPr>
                        <a:t>SSD300</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74.3</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0.01</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46</a:t>
                      </a:r>
                      <a:endParaRPr>
                        <a:solidFill>
                          <a:srgbClr val="EFEFEF"/>
                        </a:solidFill>
                      </a:endParaRPr>
                    </a:p>
                  </a:txBody>
                  <a:tcPr marT="91425" marB="91425" marR="91425" marL="91425"/>
                </a:tc>
              </a:tr>
              <a:tr h="473050">
                <a:tc>
                  <a:txBody>
                    <a:bodyPr/>
                    <a:lstStyle/>
                    <a:p>
                      <a:pPr indent="0" lvl="0" marL="0" rtl="0" algn="l">
                        <a:spcBef>
                          <a:spcPts val="0"/>
                        </a:spcBef>
                        <a:spcAft>
                          <a:spcPts val="0"/>
                        </a:spcAft>
                        <a:buNone/>
                      </a:pPr>
                      <a:r>
                        <a:rPr lang="en">
                          <a:solidFill>
                            <a:srgbClr val="EFEFEF"/>
                          </a:solidFill>
                        </a:rPr>
                        <a:t>SSD 512</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76.8</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0.05</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19</a:t>
                      </a:r>
                      <a:endParaRPr>
                        <a:solidFill>
                          <a:srgbClr val="EFEFEF"/>
                        </a:solidFill>
                      </a:endParaRPr>
                    </a:p>
                  </a:txBody>
                  <a:tcPr marT="91425" marB="91425" marR="91425" marL="91425"/>
                </a:tc>
              </a:tr>
              <a:tr h="473050">
                <a:tc>
                  <a:txBody>
                    <a:bodyPr/>
                    <a:lstStyle/>
                    <a:p>
                      <a:pPr indent="0" lvl="0" marL="0" rtl="0" algn="l">
                        <a:spcBef>
                          <a:spcPts val="0"/>
                        </a:spcBef>
                        <a:spcAft>
                          <a:spcPts val="0"/>
                        </a:spcAft>
                        <a:buNone/>
                      </a:pPr>
                      <a:r>
                        <a:rPr lang="en">
                          <a:solidFill>
                            <a:srgbClr val="EFEFEF"/>
                          </a:solidFill>
                        </a:rPr>
                        <a:t>YOLO</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84</a:t>
                      </a:r>
                      <a:r>
                        <a:rPr lang="en">
                          <a:solidFill>
                            <a:srgbClr val="EFEFEF"/>
                          </a:solidFill>
                        </a:rPr>
                        <a:t>.4</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0.03</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38</a:t>
                      </a:r>
                      <a:endParaRPr>
                        <a:solidFill>
                          <a:srgbClr val="EFEFEF"/>
                        </a:solidFill>
                      </a:endParaRPr>
                    </a:p>
                  </a:txBody>
                  <a:tcPr marT="91425" marB="91425" marR="91425" marL="91425"/>
                </a:tc>
              </a:tr>
              <a:tr h="473050">
                <a:tc>
                  <a:txBody>
                    <a:bodyPr/>
                    <a:lstStyle/>
                    <a:p>
                      <a:pPr indent="0" lvl="0" marL="0" rtl="0" algn="l">
                        <a:spcBef>
                          <a:spcPts val="0"/>
                        </a:spcBef>
                        <a:spcAft>
                          <a:spcPts val="0"/>
                        </a:spcAft>
                        <a:buNone/>
                      </a:pPr>
                      <a:r>
                        <a:rPr lang="en">
                          <a:solidFill>
                            <a:srgbClr val="EFEFEF"/>
                          </a:solidFill>
                        </a:rPr>
                        <a:t>YOLOv2</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8</a:t>
                      </a:r>
                      <a:r>
                        <a:rPr lang="en">
                          <a:solidFill>
                            <a:srgbClr val="EFEFEF"/>
                          </a:solidFill>
                        </a:rPr>
                        <a:t>8.6</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0.03</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40</a:t>
                      </a:r>
                      <a:endParaRPr>
                        <a:solidFill>
                          <a:srgbClr val="EFEFEF"/>
                        </a:solidFill>
                      </a:endParaRPr>
                    </a:p>
                  </a:txBody>
                  <a:tcPr marT="91425" marB="91425" marR="91425" marL="91425"/>
                </a:tc>
              </a:tr>
              <a:tr h="473050">
                <a:tc>
                  <a:txBody>
                    <a:bodyPr/>
                    <a:lstStyle/>
                    <a:p>
                      <a:pPr indent="0" lvl="0" marL="0" rtl="0" algn="l">
                        <a:spcBef>
                          <a:spcPts val="0"/>
                        </a:spcBef>
                        <a:spcAft>
                          <a:spcPts val="0"/>
                        </a:spcAft>
                        <a:buNone/>
                      </a:pPr>
                      <a:r>
                        <a:rPr lang="en">
                          <a:solidFill>
                            <a:srgbClr val="EFEFEF"/>
                          </a:solidFill>
                        </a:rPr>
                        <a:t>YOLOv3</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89.3</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0.02</a:t>
                      </a:r>
                      <a:endParaRPr>
                        <a:solidFill>
                          <a:srgbClr val="EFEFEF"/>
                        </a:solidFill>
                      </a:endParaRPr>
                    </a:p>
                  </a:txBody>
                  <a:tcPr marT="91425" marB="91425" marR="91425" marL="91425"/>
                </a:tc>
                <a:tc>
                  <a:txBody>
                    <a:bodyPr/>
                    <a:lstStyle/>
                    <a:p>
                      <a:pPr indent="0" lvl="0" marL="0" rtl="0" algn="l">
                        <a:spcBef>
                          <a:spcPts val="0"/>
                        </a:spcBef>
                        <a:spcAft>
                          <a:spcPts val="0"/>
                        </a:spcAft>
                        <a:buNone/>
                      </a:pPr>
                      <a:r>
                        <a:rPr lang="en">
                          <a:solidFill>
                            <a:srgbClr val="EFEFEF"/>
                          </a:solidFill>
                        </a:rPr>
                        <a:t>45</a:t>
                      </a:r>
                      <a:endParaRPr>
                        <a:solidFill>
                          <a:srgbClr val="EFEFEF"/>
                        </a:solidFill>
                      </a:endParaRPr>
                    </a:p>
                  </a:txBody>
                  <a:tcPr marT="91425" marB="91425" marR="91425" marL="91425"/>
                </a:tc>
              </a:tr>
            </a:tbl>
          </a:graphicData>
        </a:graphic>
      </p:graphicFrame>
      <p:sp>
        <p:nvSpPr>
          <p:cNvPr id="239" name="Google Shape;239;p42"/>
          <p:cNvSpPr txBox="1"/>
          <p:nvPr/>
        </p:nvSpPr>
        <p:spPr>
          <a:xfrm>
            <a:off x="756850" y="339800"/>
            <a:ext cx="7769400" cy="6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Statistics Comparision</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nvSpPr>
        <p:spPr>
          <a:xfrm>
            <a:off x="595125" y="350700"/>
            <a:ext cx="8108400" cy="79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EFEFEF"/>
                </a:solidFill>
                <a:latin typeface="Fira Sans Condensed"/>
                <a:ea typeface="Fira Sans Condensed"/>
                <a:cs typeface="Fira Sans Condensed"/>
                <a:sym typeface="Fira Sans Condensed"/>
              </a:rPr>
              <a:t>FUTURE WORK</a:t>
            </a:r>
            <a:endParaRPr b="1" sz="3700">
              <a:solidFill>
                <a:srgbClr val="EFEFEF"/>
              </a:solidFill>
              <a:latin typeface="Fira Sans Condensed"/>
              <a:ea typeface="Fira Sans Condensed"/>
              <a:cs typeface="Fira Sans Condensed"/>
              <a:sym typeface="Fira Sans Condensed"/>
            </a:endParaRPr>
          </a:p>
        </p:txBody>
      </p:sp>
      <p:sp>
        <p:nvSpPr>
          <p:cNvPr id="245" name="Google Shape;245;p43"/>
          <p:cNvSpPr txBox="1"/>
          <p:nvPr/>
        </p:nvSpPr>
        <p:spPr>
          <a:xfrm>
            <a:off x="425075" y="1147800"/>
            <a:ext cx="8395500" cy="3634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EFEFEF"/>
              </a:buClr>
              <a:buSzPts val="1900"/>
              <a:buFont typeface="Fira Sans Condensed Light"/>
              <a:buChar char="●"/>
            </a:pPr>
            <a:r>
              <a:rPr lang="en" sz="1900">
                <a:solidFill>
                  <a:srgbClr val="EFEFEF"/>
                </a:solidFill>
                <a:latin typeface="Fira Sans Condensed Light"/>
                <a:ea typeface="Fira Sans Condensed Light"/>
                <a:cs typeface="Fira Sans Condensed Light"/>
                <a:sym typeface="Fira Sans Condensed Light"/>
              </a:rPr>
              <a:t>In order to improve our social distancing detection we need to utilize a proper camera calibration . Doing so will yield better results and enable us to compute actual measurable units (rather than pixels).</a:t>
            </a:r>
            <a:endParaRPr sz="1900">
              <a:solidFill>
                <a:srgbClr val="EFEFEF"/>
              </a:solidFill>
              <a:latin typeface="Fira Sans Condensed Light"/>
              <a:ea typeface="Fira Sans Condensed Light"/>
              <a:cs typeface="Fira Sans Condensed Light"/>
              <a:sym typeface="Fira Sans Condensed Light"/>
            </a:endParaRPr>
          </a:p>
          <a:p>
            <a:pPr indent="-349250" lvl="0" marL="457200" rtl="0" algn="l">
              <a:spcBef>
                <a:spcPts val="0"/>
              </a:spcBef>
              <a:spcAft>
                <a:spcPts val="0"/>
              </a:spcAft>
              <a:buClr>
                <a:srgbClr val="EFEFEF"/>
              </a:buClr>
              <a:buSzPts val="1900"/>
              <a:buFont typeface="Fira Sans Condensed Light"/>
              <a:buChar char="●"/>
            </a:pPr>
            <a:r>
              <a:rPr lang="en" sz="1900">
                <a:solidFill>
                  <a:srgbClr val="EFEFEF"/>
                </a:solidFill>
                <a:latin typeface="Fira Sans Condensed Light"/>
                <a:ea typeface="Fira Sans Condensed Light"/>
                <a:cs typeface="Fira Sans Condensed Light"/>
                <a:sym typeface="Fira Sans Condensed Light"/>
              </a:rPr>
              <a:t>We can also have an alert system that gets triggered in a place whenever the number of social distancing violations exceed a certain threshold. If this type of solution is deployed at places then less police workforce have to monitor the situation personally , which in turn will also guarantee the safety of security personnel.</a:t>
            </a:r>
            <a:endParaRPr sz="1900">
              <a:solidFill>
                <a:srgbClr val="EFEFEF"/>
              </a:solidFill>
              <a:latin typeface="Fira Sans Condensed Light"/>
              <a:ea typeface="Fira Sans Condensed Light"/>
              <a:cs typeface="Fira Sans Condensed Light"/>
              <a:sym typeface="Fira Sans Condensed Light"/>
            </a:endParaRPr>
          </a:p>
          <a:p>
            <a:pPr indent="-349250" lvl="0" marL="457200" rtl="0" algn="l">
              <a:spcBef>
                <a:spcPts val="0"/>
              </a:spcBef>
              <a:spcAft>
                <a:spcPts val="0"/>
              </a:spcAft>
              <a:buClr>
                <a:srgbClr val="EFEFEF"/>
              </a:buClr>
              <a:buSzPts val="1900"/>
              <a:buFont typeface="Fira Sans Condensed Light"/>
              <a:buChar char="●"/>
            </a:pPr>
            <a:r>
              <a:rPr lang="en" sz="1900">
                <a:solidFill>
                  <a:srgbClr val="EFEFEF"/>
                </a:solidFill>
                <a:latin typeface="Fira Sans Condensed Light"/>
                <a:ea typeface="Fira Sans Condensed Light"/>
                <a:cs typeface="Fira Sans Condensed Light"/>
                <a:sym typeface="Fira Sans Condensed Light"/>
              </a:rPr>
              <a:t>This project can be extended to further give alerts on a mobile via a mobile app, The registered users of the mobile app can be given an alert whenever there are situations of social distancing violations in a place.</a:t>
            </a:r>
            <a:endParaRPr sz="1900">
              <a:solidFill>
                <a:srgbClr val="EFEFE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725975" y="1923075"/>
            <a:ext cx="2810100" cy="106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000"/>
              <a:t>CONCLUSION</a:t>
            </a:r>
            <a:endParaRPr sz="3000"/>
          </a:p>
        </p:txBody>
      </p:sp>
      <p:sp>
        <p:nvSpPr>
          <p:cNvPr id="251" name="Google Shape;251;p44"/>
          <p:cNvSpPr txBox="1"/>
          <p:nvPr/>
        </p:nvSpPr>
        <p:spPr>
          <a:xfrm>
            <a:off x="3985475" y="498450"/>
            <a:ext cx="4910100" cy="41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Through the entire project phase we came across various studies and research papers</a:t>
            </a:r>
            <a:r>
              <a:rPr lang="en" sz="1800">
                <a:solidFill>
                  <a:srgbClr val="EFEFEF"/>
                </a:solidFill>
                <a:latin typeface="Fira Sans Condensed Light"/>
                <a:ea typeface="Fira Sans Condensed Light"/>
                <a:cs typeface="Fira Sans Condensed Light"/>
                <a:sym typeface="Fira Sans Condensed Light"/>
              </a:rPr>
              <a:t> </a:t>
            </a:r>
            <a:r>
              <a:rPr lang="en" sz="1800">
                <a:solidFill>
                  <a:srgbClr val="EFEFEF"/>
                </a:solidFill>
                <a:latin typeface="Fira Sans Condensed Light"/>
                <a:ea typeface="Fira Sans Condensed Light"/>
                <a:cs typeface="Fira Sans Condensed Light"/>
                <a:sym typeface="Fira Sans Condensed Light"/>
              </a:rPr>
              <a:t>regarding this topic and other topics specific to the uncertain time we are living in.</a:t>
            </a:r>
            <a:endParaRPr sz="1800">
              <a:solidFill>
                <a:srgbClr val="EFEFE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800">
                <a:solidFill>
                  <a:srgbClr val="EFEFEF"/>
                </a:solidFill>
                <a:latin typeface="Fira Sans Condensed Light"/>
                <a:ea typeface="Fira Sans Condensed Light"/>
                <a:cs typeface="Fira Sans Condensed Light"/>
                <a:sym typeface="Fira Sans Condensed Light"/>
              </a:rPr>
              <a:t>We briefly discussed those in the Literature Review section. We discussed how we applied the knowledge of computer vision and deep learning to solve a real world problem . Later we discussed the object detection algorithm that we used and how we built our project. The results that were obtained from our algorithm are presented. We also discussed how we can improve our social distancing detector to become more robust and more applicable in the real world.</a:t>
            </a:r>
            <a:endParaRPr sz="1800">
              <a:solidFill>
                <a:srgbClr val="EFEFE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45"/>
          <p:cNvSpPr txBox="1"/>
          <p:nvPr>
            <p:ph type="title"/>
          </p:nvPr>
        </p:nvSpPr>
        <p:spPr>
          <a:xfrm>
            <a:off x="177025" y="1845300"/>
            <a:ext cx="3497400" cy="15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TIMELINE</a:t>
            </a:r>
            <a:endParaRPr sz="3600"/>
          </a:p>
        </p:txBody>
      </p:sp>
      <p:cxnSp>
        <p:nvCxnSpPr>
          <p:cNvPr id="257" name="Google Shape;257;p45"/>
          <p:cNvCxnSpPr/>
          <p:nvPr/>
        </p:nvCxnSpPr>
        <p:spPr>
          <a:xfrm>
            <a:off x="6117125" y="157350"/>
            <a:ext cx="24900" cy="4266900"/>
          </a:xfrm>
          <a:prstGeom prst="straightConnector1">
            <a:avLst/>
          </a:prstGeom>
          <a:noFill/>
          <a:ln cap="flat" cmpd="sng" w="19050">
            <a:solidFill>
              <a:srgbClr val="F3F3F3"/>
            </a:solidFill>
            <a:prstDash val="solid"/>
            <a:round/>
            <a:headEnd len="med" w="med" type="oval"/>
            <a:tailEnd len="med" w="med" type="oval"/>
          </a:ln>
        </p:spPr>
      </p:cxnSp>
      <p:sp>
        <p:nvSpPr>
          <p:cNvPr id="258" name="Google Shape;258;p45"/>
          <p:cNvSpPr txBox="1"/>
          <p:nvPr/>
        </p:nvSpPr>
        <p:spPr>
          <a:xfrm>
            <a:off x="3973950" y="432925"/>
            <a:ext cx="1828500" cy="47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Literature review</a:t>
            </a:r>
            <a:endParaRPr>
              <a:solidFill>
                <a:srgbClr val="F3F3F3"/>
              </a:solidFill>
              <a:latin typeface="Fira Sans Condensed Light"/>
              <a:ea typeface="Fira Sans Condensed Light"/>
              <a:cs typeface="Fira Sans Condensed Light"/>
              <a:sym typeface="Fira Sans Condensed Light"/>
            </a:endParaRPr>
          </a:p>
        </p:txBody>
      </p:sp>
      <p:sp>
        <p:nvSpPr>
          <p:cNvPr id="259" name="Google Shape;259;p45"/>
          <p:cNvSpPr txBox="1"/>
          <p:nvPr/>
        </p:nvSpPr>
        <p:spPr>
          <a:xfrm>
            <a:off x="6344550" y="36387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900">
                <a:solidFill>
                  <a:srgbClr val="F3F3F3"/>
                </a:solidFill>
                <a:latin typeface="Rajdhani"/>
                <a:ea typeface="Rajdhani"/>
                <a:cs typeface="Rajdhani"/>
                <a:sym typeface="Rajdhani"/>
              </a:rPr>
              <a:t>20-06-2020  to 25-08-2020</a:t>
            </a:r>
            <a:endParaRPr b="1" sz="1900">
              <a:solidFill>
                <a:srgbClr val="F3F3F3"/>
              </a:solidFill>
              <a:latin typeface="Rajdhani"/>
              <a:ea typeface="Rajdhani"/>
              <a:cs typeface="Rajdhani"/>
              <a:sym typeface="Rajdhani"/>
            </a:endParaRPr>
          </a:p>
        </p:txBody>
      </p:sp>
      <p:sp>
        <p:nvSpPr>
          <p:cNvPr id="260" name="Google Shape;260;p45"/>
          <p:cNvSpPr txBox="1"/>
          <p:nvPr/>
        </p:nvSpPr>
        <p:spPr>
          <a:xfrm>
            <a:off x="6246200" y="1800425"/>
            <a:ext cx="20637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Studying different Object detection techniques</a:t>
            </a:r>
            <a:endParaRPr>
              <a:solidFill>
                <a:srgbClr val="F3F3F3"/>
              </a:solidFill>
              <a:latin typeface="Fira Sans Condensed Light"/>
              <a:ea typeface="Fira Sans Condensed Light"/>
              <a:cs typeface="Fira Sans Condensed Light"/>
              <a:sym typeface="Fira Sans Condensed Light"/>
            </a:endParaRPr>
          </a:p>
        </p:txBody>
      </p:sp>
      <p:sp>
        <p:nvSpPr>
          <p:cNvPr id="261" name="Google Shape;261;p45"/>
          <p:cNvSpPr txBox="1"/>
          <p:nvPr/>
        </p:nvSpPr>
        <p:spPr>
          <a:xfrm>
            <a:off x="3973950" y="2539600"/>
            <a:ext cx="2063700" cy="62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Working on code</a:t>
            </a:r>
            <a:endParaRPr>
              <a:solidFill>
                <a:srgbClr val="F3F3F3"/>
              </a:solidFill>
              <a:latin typeface="Fira Sans Condensed Light"/>
              <a:ea typeface="Fira Sans Condensed Light"/>
              <a:cs typeface="Fira Sans Condensed Light"/>
              <a:sym typeface="Fira Sans Condensed Light"/>
            </a:endParaRPr>
          </a:p>
        </p:txBody>
      </p:sp>
      <p:sp>
        <p:nvSpPr>
          <p:cNvPr id="262" name="Google Shape;262;p45"/>
          <p:cNvSpPr txBox="1"/>
          <p:nvPr/>
        </p:nvSpPr>
        <p:spPr>
          <a:xfrm>
            <a:off x="6246200" y="3278775"/>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Preparing report</a:t>
            </a:r>
            <a:endParaRPr>
              <a:solidFill>
                <a:srgbClr val="F3F3F3"/>
              </a:solidFill>
              <a:latin typeface="Fira Sans Condensed Light"/>
              <a:ea typeface="Fira Sans Condensed Light"/>
              <a:cs typeface="Fira Sans Condensed Light"/>
              <a:sym typeface="Fira Sans Condensed Light"/>
            </a:endParaRPr>
          </a:p>
        </p:txBody>
      </p:sp>
      <p:sp>
        <p:nvSpPr>
          <p:cNvPr id="263" name="Google Shape;263;p45"/>
          <p:cNvSpPr txBox="1"/>
          <p:nvPr/>
        </p:nvSpPr>
        <p:spPr>
          <a:xfrm>
            <a:off x="3973950" y="1800425"/>
            <a:ext cx="2063700" cy="6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3F3F3"/>
                </a:solidFill>
                <a:latin typeface="Rajdhani"/>
                <a:ea typeface="Rajdhani"/>
                <a:cs typeface="Rajdhani"/>
                <a:sym typeface="Rajdhani"/>
              </a:rPr>
              <a:t>24-06-2020 to</a:t>
            </a:r>
            <a:endParaRPr b="1" sz="2000">
              <a:solidFill>
                <a:srgbClr val="F3F3F3"/>
              </a:solidFill>
              <a:latin typeface="Rajdhani"/>
              <a:ea typeface="Rajdhani"/>
              <a:cs typeface="Rajdhani"/>
              <a:sym typeface="Rajdhani"/>
            </a:endParaRPr>
          </a:p>
          <a:p>
            <a:pPr indent="0" lvl="0" marL="0" rtl="0" algn="r">
              <a:spcBef>
                <a:spcPts val="0"/>
              </a:spcBef>
              <a:spcAft>
                <a:spcPts val="0"/>
              </a:spcAft>
              <a:buNone/>
            </a:pPr>
            <a:r>
              <a:rPr b="1" lang="en" sz="2000">
                <a:solidFill>
                  <a:srgbClr val="F3F3F3"/>
                </a:solidFill>
                <a:latin typeface="Rajdhani"/>
                <a:ea typeface="Rajdhani"/>
                <a:cs typeface="Rajdhani"/>
                <a:sym typeface="Rajdhani"/>
              </a:rPr>
              <a:t>25-07-2020 </a:t>
            </a:r>
            <a:endParaRPr b="1" sz="2000">
              <a:solidFill>
                <a:srgbClr val="F3F3F3"/>
              </a:solidFill>
              <a:latin typeface="Rajdhani"/>
              <a:ea typeface="Rajdhani"/>
              <a:cs typeface="Rajdhani"/>
              <a:sym typeface="Rajdhani"/>
            </a:endParaRPr>
          </a:p>
        </p:txBody>
      </p:sp>
      <p:sp>
        <p:nvSpPr>
          <p:cNvPr id="264" name="Google Shape;264;p45"/>
          <p:cNvSpPr txBox="1"/>
          <p:nvPr/>
        </p:nvSpPr>
        <p:spPr>
          <a:xfrm>
            <a:off x="6246200" y="25396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Rajdhani"/>
                <a:ea typeface="Rajdhani"/>
                <a:cs typeface="Rajdhani"/>
                <a:sym typeface="Rajdhani"/>
              </a:rPr>
              <a:t>25-07-2020 to</a:t>
            </a:r>
            <a:endParaRPr b="1" sz="2000">
              <a:solidFill>
                <a:srgbClr val="F3F3F3"/>
              </a:solidFill>
              <a:latin typeface="Rajdhani"/>
              <a:ea typeface="Rajdhani"/>
              <a:cs typeface="Rajdhani"/>
              <a:sym typeface="Rajdhani"/>
            </a:endParaRPr>
          </a:p>
          <a:p>
            <a:pPr indent="0" lvl="0" marL="0" rtl="0" algn="l">
              <a:spcBef>
                <a:spcPts val="0"/>
              </a:spcBef>
              <a:spcAft>
                <a:spcPts val="0"/>
              </a:spcAft>
              <a:buNone/>
            </a:pPr>
            <a:r>
              <a:rPr b="1" lang="en" sz="2000">
                <a:solidFill>
                  <a:srgbClr val="F3F3F3"/>
                </a:solidFill>
                <a:latin typeface="Rajdhani"/>
                <a:ea typeface="Rajdhani"/>
                <a:cs typeface="Rajdhani"/>
                <a:sym typeface="Rajdhani"/>
              </a:rPr>
              <a:t>26-08-2020</a:t>
            </a:r>
            <a:endParaRPr b="1" sz="2000">
              <a:solidFill>
                <a:srgbClr val="F3F3F3"/>
              </a:solidFill>
              <a:latin typeface="Rajdhani"/>
              <a:ea typeface="Rajdhani"/>
              <a:cs typeface="Rajdhani"/>
              <a:sym typeface="Rajdhani"/>
            </a:endParaRPr>
          </a:p>
        </p:txBody>
      </p:sp>
      <p:sp>
        <p:nvSpPr>
          <p:cNvPr id="265" name="Google Shape;265;p45"/>
          <p:cNvSpPr txBox="1"/>
          <p:nvPr/>
        </p:nvSpPr>
        <p:spPr>
          <a:xfrm>
            <a:off x="3973950" y="3280700"/>
            <a:ext cx="2063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3F3F3"/>
                </a:solidFill>
                <a:latin typeface="Rajdhani"/>
                <a:ea typeface="Rajdhani"/>
                <a:cs typeface="Rajdhani"/>
                <a:sym typeface="Rajdhani"/>
              </a:rPr>
              <a:t>26-08-2020 to</a:t>
            </a:r>
            <a:endParaRPr b="1" sz="2000">
              <a:solidFill>
                <a:srgbClr val="F3F3F3"/>
              </a:solidFill>
              <a:latin typeface="Rajdhani"/>
              <a:ea typeface="Rajdhani"/>
              <a:cs typeface="Rajdhani"/>
              <a:sym typeface="Rajdhani"/>
            </a:endParaRPr>
          </a:p>
          <a:p>
            <a:pPr indent="0" lvl="0" marL="0" rtl="0" algn="l">
              <a:spcBef>
                <a:spcPts val="0"/>
              </a:spcBef>
              <a:spcAft>
                <a:spcPts val="0"/>
              </a:spcAft>
              <a:buNone/>
            </a:pPr>
            <a:r>
              <a:rPr b="1" lang="en" sz="2000">
                <a:solidFill>
                  <a:srgbClr val="F3F3F3"/>
                </a:solidFill>
                <a:latin typeface="Rajdhani"/>
                <a:ea typeface="Rajdhani"/>
                <a:cs typeface="Rajdhani"/>
                <a:sym typeface="Rajdhani"/>
              </a:rPr>
              <a:t>02-09-2020</a:t>
            </a:r>
            <a:endParaRPr b="1" sz="2000">
              <a:solidFill>
                <a:srgbClr val="F3F3F3"/>
              </a:solidFill>
              <a:latin typeface="Rajdhani"/>
              <a:ea typeface="Rajdhani"/>
              <a:cs typeface="Rajdhani"/>
              <a:sym typeface="Rajdhani"/>
            </a:endParaRPr>
          </a:p>
        </p:txBody>
      </p:sp>
      <p:cxnSp>
        <p:nvCxnSpPr>
          <p:cNvPr id="266" name="Google Shape;266;p45"/>
          <p:cNvCxnSpPr>
            <a:stCxn id="258" idx="3"/>
            <a:endCxn id="259" idx="1"/>
          </p:cNvCxnSpPr>
          <p:nvPr/>
        </p:nvCxnSpPr>
        <p:spPr>
          <a:xfrm>
            <a:off x="5802450" y="668875"/>
            <a:ext cx="542100" cy="8100"/>
          </a:xfrm>
          <a:prstGeom prst="straightConnector1">
            <a:avLst/>
          </a:prstGeom>
          <a:noFill/>
          <a:ln cap="flat" cmpd="sng" w="19050">
            <a:solidFill>
              <a:srgbClr val="F3F3F3"/>
            </a:solidFill>
            <a:prstDash val="solid"/>
            <a:round/>
            <a:headEnd len="med" w="med" type="none"/>
            <a:tailEnd len="med" w="med" type="none"/>
          </a:ln>
        </p:spPr>
      </p:cxnSp>
      <p:cxnSp>
        <p:nvCxnSpPr>
          <p:cNvPr id="267" name="Google Shape;267;p45"/>
          <p:cNvCxnSpPr>
            <a:stCxn id="263" idx="3"/>
            <a:endCxn id="260" idx="1"/>
          </p:cNvCxnSpPr>
          <p:nvPr/>
        </p:nvCxnSpPr>
        <p:spPr>
          <a:xfrm>
            <a:off x="6037650" y="2113625"/>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268" name="Google Shape;268;p45"/>
          <p:cNvCxnSpPr>
            <a:stCxn id="261" idx="3"/>
            <a:endCxn id="264" idx="1"/>
          </p:cNvCxnSpPr>
          <p:nvPr/>
        </p:nvCxnSpPr>
        <p:spPr>
          <a:xfrm>
            <a:off x="6037650" y="2852800"/>
            <a:ext cx="208500" cy="0"/>
          </a:xfrm>
          <a:prstGeom prst="straightConnector1">
            <a:avLst/>
          </a:prstGeom>
          <a:noFill/>
          <a:ln cap="flat" cmpd="sng" w="19050">
            <a:solidFill>
              <a:srgbClr val="F3F3F3"/>
            </a:solidFill>
            <a:prstDash val="solid"/>
            <a:round/>
            <a:headEnd len="med" w="med" type="none"/>
            <a:tailEnd len="med" w="med" type="none"/>
          </a:ln>
        </p:spPr>
      </p:cxnSp>
      <p:cxnSp>
        <p:nvCxnSpPr>
          <p:cNvPr id="269" name="Google Shape;269;p45"/>
          <p:cNvCxnSpPr>
            <a:stCxn id="265" idx="3"/>
            <a:endCxn id="262" idx="1"/>
          </p:cNvCxnSpPr>
          <p:nvPr/>
        </p:nvCxnSpPr>
        <p:spPr>
          <a:xfrm flipH="1" rot="10800000">
            <a:off x="6037650" y="3592100"/>
            <a:ext cx="208500" cy="1800"/>
          </a:xfrm>
          <a:prstGeom prst="straightConnector1">
            <a:avLst/>
          </a:prstGeom>
          <a:noFill/>
          <a:ln cap="flat" cmpd="sng" w="19050">
            <a:solidFill>
              <a:srgbClr val="F3F3F3"/>
            </a:solidFill>
            <a:prstDash val="solid"/>
            <a:round/>
            <a:headEnd len="med" w="med" type="none"/>
            <a:tailEnd len="med" w="med" type="none"/>
          </a:ln>
        </p:spPr>
      </p:cxnSp>
      <p:cxnSp>
        <p:nvCxnSpPr>
          <p:cNvPr id="270" name="Google Shape;270;p45"/>
          <p:cNvCxnSpPr/>
          <p:nvPr/>
        </p:nvCxnSpPr>
        <p:spPr>
          <a:xfrm>
            <a:off x="6025325" y="1331750"/>
            <a:ext cx="208500" cy="0"/>
          </a:xfrm>
          <a:prstGeom prst="straightConnector1">
            <a:avLst/>
          </a:prstGeom>
          <a:noFill/>
          <a:ln cap="flat" cmpd="sng" w="19050">
            <a:solidFill>
              <a:srgbClr val="F3F3F3"/>
            </a:solidFill>
            <a:prstDash val="solid"/>
            <a:round/>
            <a:headEnd len="med" w="med" type="none"/>
            <a:tailEnd len="med" w="med" type="none"/>
          </a:ln>
        </p:spPr>
      </p:cxnSp>
      <p:sp>
        <p:nvSpPr>
          <p:cNvPr id="271" name="Google Shape;271;p45"/>
          <p:cNvSpPr txBox="1"/>
          <p:nvPr/>
        </p:nvSpPr>
        <p:spPr>
          <a:xfrm>
            <a:off x="4109525" y="1095800"/>
            <a:ext cx="1915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72" name="Google Shape;272;p45"/>
          <p:cNvSpPr txBox="1"/>
          <p:nvPr/>
        </p:nvSpPr>
        <p:spPr>
          <a:xfrm>
            <a:off x="4047900" y="1116675"/>
            <a:ext cx="1915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73" name="Google Shape;273;p45"/>
          <p:cNvSpPr txBox="1"/>
          <p:nvPr/>
        </p:nvSpPr>
        <p:spPr>
          <a:xfrm>
            <a:off x="4200300" y="1269075"/>
            <a:ext cx="1915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74" name="Google Shape;274;p45"/>
          <p:cNvSpPr txBox="1"/>
          <p:nvPr/>
        </p:nvSpPr>
        <p:spPr>
          <a:xfrm>
            <a:off x="4352700" y="1421475"/>
            <a:ext cx="1915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75" name="Google Shape;275;p45"/>
          <p:cNvSpPr txBox="1"/>
          <p:nvPr/>
        </p:nvSpPr>
        <p:spPr>
          <a:xfrm>
            <a:off x="6295450" y="1095800"/>
            <a:ext cx="20637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2"/>
                </a:solidFill>
                <a:latin typeface="Rajdhani"/>
                <a:ea typeface="Rajdhani"/>
                <a:cs typeface="Rajdhani"/>
                <a:sym typeface="Rajdhani"/>
              </a:rPr>
              <a:t>22-06-2020  to 24-06-2020</a:t>
            </a:r>
            <a:endParaRPr>
              <a:latin typeface="Fira Sans Condensed Light"/>
              <a:ea typeface="Fira Sans Condensed Light"/>
              <a:cs typeface="Fira Sans Condensed Light"/>
              <a:sym typeface="Fira Sans Condensed Light"/>
            </a:endParaRPr>
          </a:p>
        </p:txBody>
      </p:sp>
      <p:sp>
        <p:nvSpPr>
          <p:cNvPr id="276" name="Google Shape;276;p45"/>
          <p:cNvSpPr txBox="1"/>
          <p:nvPr/>
        </p:nvSpPr>
        <p:spPr>
          <a:xfrm>
            <a:off x="3674400" y="1116675"/>
            <a:ext cx="22893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B7B7"/>
                </a:solidFill>
                <a:latin typeface="Fira Sans Condensed Light"/>
                <a:ea typeface="Fira Sans Condensed Light"/>
                <a:cs typeface="Fira Sans Condensed Light"/>
                <a:sym typeface="Fira Sans Condensed Light"/>
              </a:rPr>
              <a:t>Finalizing Problem Statement and Goals</a:t>
            </a:r>
            <a:endParaRPr>
              <a:solidFill>
                <a:srgbClr val="B7B7B7"/>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720100" y="1706850"/>
            <a:ext cx="7512600" cy="172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nvSpPr>
        <p:spPr>
          <a:xfrm>
            <a:off x="0" y="285200"/>
            <a:ext cx="9027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ABSTRACT</a:t>
            </a:r>
            <a:endParaRPr>
              <a:solidFill>
                <a:srgbClr val="EFEFEF"/>
              </a:solidFill>
              <a:latin typeface="Fira Sans Condensed Light"/>
              <a:ea typeface="Fira Sans Condensed Light"/>
              <a:cs typeface="Fira Sans Condensed Light"/>
              <a:sym typeface="Fira Sans Condensed Light"/>
            </a:endParaRPr>
          </a:p>
        </p:txBody>
      </p:sp>
      <p:sp>
        <p:nvSpPr>
          <p:cNvPr id="112" name="Google Shape;112;p24"/>
          <p:cNvSpPr txBox="1"/>
          <p:nvPr/>
        </p:nvSpPr>
        <p:spPr>
          <a:xfrm>
            <a:off x="973600" y="1101475"/>
            <a:ext cx="7631700" cy="358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800">
                <a:solidFill>
                  <a:srgbClr val="FFFFFF"/>
                </a:solidFill>
                <a:latin typeface="Fira Sans Condensed Light"/>
                <a:ea typeface="Fira Sans Condensed Light"/>
                <a:cs typeface="Fira Sans Condensed Light"/>
                <a:sym typeface="Fira Sans Condensed Light"/>
              </a:rPr>
              <a:t>Considering the enormous change that the world is facing, because of the COVID-19,  we  present  a  project  on  an  AI  based  tool  to  examine  the  social  distancing</a:t>
            </a:r>
            <a:r>
              <a:rPr lang="en" sz="1800">
                <a:solidFill>
                  <a:srgbClr val="FFFFFF"/>
                </a:solidFill>
                <a:latin typeface="Fira Sans Condensed Light"/>
                <a:ea typeface="Fira Sans Condensed Light"/>
                <a:cs typeface="Fira Sans Condensed Light"/>
                <a:sym typeface="Fira Sans Condensed Light"/>
              </a:rPr>
              <a:t> for</a:t>
            </a:r>
            <a:r>
              <a:rPr lang="en" sz="1800">
                <a:solidFill>
                  <a:srgbClr val="FFFFFF"/>
                </a:solidFill>
                <a:latin typeface="Fira Sans Condensed Light"/>
                <a:ea typeface="Fira Sans Condensed Light"/>
                <a:cs typeface="Fira Sans Condensed Light"/>
                <a:sym typeface="Fira Sans Condensed Light"/>
              </a:rPr>
              <a:t>  roads,  parks,  workplaces,  and  even  other  crowded  and  jam-packed  spots  like shopping centers, train stations, etc as social Distancing has proven to be an effective method to curb the spread of CoronaVirus.</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5"/>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THKS!</a:t>
            </a:r>
            <a:endParaRPr/>
          </a:p>
        </p:txBody>
      </p:sp>
      <p:sp>
        <p:nvSpPr>
          <p:cNvPr id="118" name="Google Shape;118;p25"/>
          <p:cNvSpPr txBox="1"/>
          <p:nvPr>
            <p:ph idx="1" type="subTitle"/>
          </p:nvPr>
        </p:nvSpPr>
        <p:spPr>
          <a:xfrm>
            <a:off x="2561975" y="2105100"/>
            <a:ext cx="4020000" cy="120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3F3F3"/>
                </a:solidFill>
              </a:rPr>
              <a:t>Do you have any questions?</a:t>
            </a:r>
            <a:endParaRPr>
              <a:solidFill>
                <a:srgbClr val="F3F3F3"/>
              </a:solidFill>
            </a:endParaRPr>
          </a:p>
          <a:p>
            <a:pPr indent="0" lvl="0" marL="0" rtl="0" algn="ctr">
              <a:spcBef>
                <a:spcPts val="0"/>
              </a:spcBef>
              <a:spcAft>
                <a:spcPts val="0"/>
              </a:spcAft>
              <a:buClr>
                <a:schemeClr val="dk1"/>
              </a:buClr>
              <a:buSzPts val="1100"/>
              <a:buFont typeface="Arial"/>
              <a:buNone/>
            </a:pPr>
            <a:r>
              <a:t/>
            </a:r>
            <a:endParaRPr>
              <a:solidFill>
                <a:srgbClr val="F3F3F3"/>
              </a:solidFill>
            </a:endParaRPr>
          </a:p>
          <a:p>
            <a:pPr indent="0" lvl="0" marL="0" rtl="0" algn="ctr">
              <a:spcBef>
                <a:spcPts val="0"/>
              </a:spcBef>
              <a:spcAft>
                <a:spcPts val="0"/>
              </a:spcAft>
              <a:buClr>
                <a:schemeClr val="dk1"/>
              </a:buClr>
              <a:buSzPts val="1100"/>
              <a:buFont typeface="Arial"/>
              <a:buNone/>
            </a:pPr>
            <a:r>
              <a:rPr lang="en">
                <a:solidFill>
                  <a:srgbClr val="F3F3F3"/>
                </a:solidFill>
              </a:rPr>
              <a:t>youremail@freepik.com </a:t>
            </a:r>
            <a:endParaRPr>
              <a:solidFill>
                <a:srgbClr val="F3F3F3"/>
              </a:solidFill>
            </a:endParaRPr>
          </a:p>
          <a:p>
            <a:pPr indent="0" lvl="0" marL="0" rtl="0" algn="ctr">
              <a:spcBef>
                <a:spcPts val="0"/>
              </a:spcBef>
              <a:spcAft>
                <a:spcPts val="0"/>
              </a:spcAft>
              <a:buClr>
                <a:schemeClr val="dk1"/>
              </a:buClr>
              <a:buSzPts val="1100"/>
              <a:buFont typeface="Arial"/>
              <a:buNone/>
            </a:pPr>
            <a:r>
              <a:rPr lang="en">
                <a:solidFill>
                  <a:srgbClr val="F3F3F3"/>
                </a:solidFill>
              </a:rPr>
              <a:t>+91  620 421 838 </a:t>
            </a:r>
            <a:endParaRPr>
              <a:solidFill>
                <a:srgbClr val="F3F3F3"/>
              </a:solidFill>
            </a:endParaRPr>
          </a:p>
          <a:p>
            <a:pPr indent="0" lvl="0" marL="0" rtl="0" algn="ctr">
              <a:spcBef>
                <a:spcPts val="0"/>
              </a:spcBef>
              <a:spcAft>
                <a:spcPts val="0"/>
              </a:spcAft>
              <a:buNone/>
            </a:pPr>
            <a:r>
              <a:rPr lang="en">
                <a:solidFill>
                  <a:srgbClr val="F3F3F3"/>
                </a:solidFill>
              </a:rPr>
              <a:t>yourcompany.com</a:t>
            </a:r>
            <a:endParaRPr>
              <a:solidFill>
                <a:srgbClr val="F3F3F3"/>
              </a:solidFill>
            </a:endParaRPr>
          </a:p>
        </p:txBody>
      </p:sp>
      <p:sp>
        <p:nvSpPr>
          <p:cNvPr id="119" name="Google Shape;119;p25"/>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Please keep this slide for attribution.</a:t>
            </a:r>
            <a:endParaRPr sz="900">
              <a:solidFill>
                <a:srgbClr val="F3F3F3"/>
              </a:solidFill>
              <a:latin typeface="Fira Sans Condensed Light"/>
              <a:ea typeface="Fira Sans Condensed Light"/>
              <a:cs typeface="Fira Sans Condensed Light"/>
              <a:sym typeface="Fira Sans Condensed Light"/>
            </a:endParaRPr>
          </a:p>
        </p:txBody>
      </p:sp>
      <p:grpSp>
        <p:nvGrpSpPr>
          <p:cNvPr id="120" name="Google Shape;120;p25"/>
          <p:cNvGrpSpPr/>
          <p:nvPr/>
        </p:nvGrpSpPr>
        <p:grpSpPr>
          <a:xfrm>
            <a:off x="3914560" y="3451633"/>
            <a:ext cx="268782" cy="268485"/>
            <a:chOff x="3303268" y="3817349"/>
            <a:chExt cx="346056" cy="345674"/>
          </a:xfrm>
        </p:grpSpPr>
        <p:sp>
          <p:nvSpPr>
            <p:cNvPr id="121" name="Google Shape;121;p2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25"/>
          <p:cNvGrpSpPr/>
          <p:nvPr/>
        </p:nvGrpSpPr>
        <p:grpSpPr>
          <a:xfrm>
            <a:off x="4263368" y="3451633"/>
            <a:ext cx="268782" cy="268485"/>
            <a:chOff x="3752358" y="3817349"/>
            <a:chExt cx="346056" cy="345674"/>
          </a:xfrm>
        </p:grpSpPr>
        <p:sp>
          <p:nvSpPr>
            <p:cNvPr id="126" name="Google Shape;126;p25"/>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5"/>
          <p:cNvGrpSpPr/>
          <p:nvPr/>
        </p:nvGrpSpPr>
        <p:grpSpPr>
          <a:xfrm>
            <a:off x="4612176" y="3451633"/>
            <a:ext cx="268757" cy="268485"/>
            <a:chOff x="4201447" y="3817349"/>
            <a:chExt cx="346024" cy="345674"/>
          </a:xfrm>
        </p:grpSpPr>
        <p:sp>
          <p:nvSpPr>
            <p:cNvPr id="131" name="Google Shape;131;p25"/>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25"/>
          <p:cNvGrpSpPr/>
          <p:nvPr/>
        </p:nvGrpSpPr>
        <p:grpSpPr>
          <a:xfrm>
            <a:off x="4960939" y="3451633"/>
            <a:ext cx="268460" cy="268485"/>
            <a:chOff x="5549861" y="3817349"/>
            <a:chExt cx="345642" cy="345674"/>
          </a:xfrm>
        </p:grpSpPr>
        <p:sp>
          <p:nvSpPr>
            <p:cNvPr id="134" name="Google Shape;134;p25"/>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 name="Google Shape;137;p25"/>
          <p:cNvPicPr preferRelativeResize="0"/>
          <p:nvPr/>
        </p:nvPicPr>
        <p:blipFill>
          <a:blip r:embed="rId4">
            <a:alphaModFix/>
          </a:blip>
          <a:stretch>
            <a:fillRect/>
          </a:stretch>
        </p:blipFill>
        <p:spPr>
          <a:xfrm>
            <a:off x="1428750" y="685800"/>
            <a:ext cx="6286500" cy="377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nvSpPr>
        <p:spPr>
          <a:xfrm>
            <a:off x="0" y="285200"/>
            <a:ext cx="90279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PROBLEM DEFINITION</a:t>
            </a:r>
            <a:endParaRPr b="1" sz="3000">
              <a:solidFill>
                <a:schemeClr val="lt2"/>
              </a:solidFill>
              <a:latin typeface="Rajdhani"/>
              <a:ea typeface="Rajdhani"/>
              <a:cs typeface="Rajdhani"/>
              <a:sym typeface="Rajdhani"/>
            </a:endParaRPr>
          </a:p>
          <a:p>
            <a:pPr indent="0" lvl="0" marL="0" rtl="0" algn="l">
              <a:spcBef>
                <a:spcPts val="0"/>
              </a:spcBef>
              <a:spcAft>
                <a:spcPts val="0"/>
              </a:spcAft>
              <a:buNone/>
            </a:pPr>
            <a:r>
              <a:t/>
            </a:r>
            <a:endParaRPr>
              <a:solidFill>
                <a:srgbClr val="EFEFEF"/>
              </a:solidFill>
              <a:latin typeface="Fira Sans Condensed Light"/>
              <a:ea typeface="Fira Sans Condensed Light"/>
              <a:cs typeface="Fira Sans Condensed Light"/>
              <a:sym typeface="Fira Sans Condensed Light"/>
            </a:endParaRPr>
          </a:p>
        </p:txBody>
      </p:sp>
      <p:sp>
        <p:nvSpPr>
          <p:cNvPr id="143" name="Google Shape;143;p26"/>
          <p:cNvSpPr txBox="1"/>
          <p:nvPr/>
        </p:nvSpPr>
        <p:spPr>
          <a:xfrm>
            <a:off x="973600" y="1101475"/>
            <a:ext cx="7631700" cy="3589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800">
                <a:solidFill>
                  <a:srgbClr val="EFEFEF"/>
                </a:solidFill>
                <a:latin typeface="Fira Sans Condensed Light"/>
                <a:ea typeface="Fira Sans Condensed Light"/>
                <a:cs typeface="Fira Sans Condensed Light"/>
                <a:sym typeface="Fira Sans Condensed Light"/>
              </a:rPr>
              <a:t>In  the  present  scenario,  life  has  stopped  due  to  the  fear  of coronavirus.</a:t>
            </a:r>
            <a:br>
              <a:rPr lang="en" sz="1800">
                <a:solidFill>
                  <a:srgbClr val="EFEFEF"/>
                </a:solidFill>
                <a:latin typeface="Fira Sans Condensed Light"/>
                <a:ea typeface="Fira Sans Condensed Light"/>
                <a:cs typeface="Fira Sans Condensed Light"/>
                <a:sym typeface="Fira Sans Condensed Light"/>
              </a:rPr>
            </a:br>
            <a:r>
              <a:rPr lang="en" sz="1800">
                <a:solidFill>
                  <a:srgbClr val="EFEFEF"/>
                </a:solidFill>
                <a:latin typeface="Fira Sans Condensed Light"/>
                <a:ea typeface="Fira Sans Condensed Light"/>
                <a:cs typeface="Fira Sans Condensed Light"/>
                <a:sym typeface="Fira Sans Condensed Light"/>
              </a:rPr>
              <a:t>Even the most powerful economies have been worst hit due to the long lockdown imposed by the nations.Now this motivated us to think about social distancing, and how this problem can be solved if we think from the perspective of Computer Science so we decided to build a social distancing detection tool.</a:t>
            </a:r>
            <a:endParaRPr sz="1800">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147525" y="285200"/>
            <a:ext cx="88803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INTRODUCTION</a:t>
            </a:r>
            <a:endParaRPr>
              <a:solidFill>
                <a:srgbClr val="EFEFEF"/>
              </a:solidFill>
              <a:latin typeface="Fira Sans Condensed Light"/>
              <a:ea typeface="Fira Sans Condensed Light"/>
              <a:cs typeface="Fira Sans Condensed Light"/>
              <a:sym typeface="Fira Sans Condensed Light"/>
            </a:endParaRPr>
          </a:p>
        </p:txBody>
      </p:sp>
      <p:sp>
        <p:nvSpPr>
          <p:cNvPr id="149" name="Google Shape;149;p27"/>
          <p:cNvSpPr txBox="1"/>
          <p:nvPr/>
        </p:nvSpPr>
        <p:spPr>
          <a:xfrm>
            <a:off x="698250" y="1101475"/>
            <a:ext cx="7779300" cy="3589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800">
                <a:solidFill>
                  <a:srgbClr val="FFFFFF"/>
                </a:solidFill>
                <a:latin typeface="Fira Sans Condensed Light"/>
                <a:ea typeface="Fira Sans Condensed Light"/>
                <a:cs typeface="Fira Sans Condensed Light"/>
                <a:sym typeface="Fira Sans Condensed Light"/>
              </a:rPr>
              <a:t>Social Distancing is the key element in our fight against COVID-19.Using modern   techniques of deep  learning  and image  processing  we  have  tried  to  come  up  with a simple solution that can monitor whether social distancing norms are being followed at a certain place or not.</a:t>
            </a:r>
            <a:endParaRPr sz="1800">
              <a:solidFill>
                <a:srgbClr val="FFFFFF"/>
              </a:solidFill>
              <a:latin typeface="Fira Sans Condensed Light"/>
              <a:ea typeface="Fira Sans Condensed Light"/>
              <a:cs typeface="Fira Sans Condensed Light"/>
              <a:sym typeface="Fira Sans Condensed Light"/>
            </a:endParaRPr>
          </a:p>
          <a:p>
            <a:pPr indent="0" lvl="0" marL="0" rtl="0" algn="just">
              <a:lnSpc>
                <a:spcPct val="100000"/>
              </a:lnSpc>
              <a:spcBef>
                <a:spcPts val="1600"/>
              </a:spcBef>
              <a:spcAft>
                <a:spcPts val="0"/>
              </a:spcAft>
              <a:buNone/>
            </a:pPr>
            <a:r>
              <a:rPr lang="en" sz="1800">
                <a:solidFill>
                  <a:srgbClr val="FFFFFF"/>
                </a:solidFill>
                <a:latin typeface="Fira Sans Condensed Light"/>
                <a:ea typeface="Fira Sans Condensed Light"/>
                <a:cs typeface="Fira Sans Condensed Light"/>
                <a:sym typeface="Fira Sans Condensed Light"/>
              </a:rPr>
              <a:t>The project deals with the following points :-</a:t>
            </a:r>
            <a:endParaRPr sz="1800">
              <a:solidFill>
                <a:srgbClr val="FFFFFF"/>
              </a:solidFill>
              <a:latin typeface="Fira Sans Condensed Light"/>
              <a:ea typeface="Fira Sans Condensed Light"/>
              <a:cs typeface="Fira Sans Condensed Light"/>
              <a:sym typeface="Fira Sans Condensed Light"/>
            </a:endParaRPr>
          </a:p>
          <a:p>
            <a:pPr indent="-342900" lvl="0" marL="457200" rtl="0" algn="just">
              <a:lnSpc>
                <a:spcPct val="100000"/>
              </a:lnSpc>
              <a:spcBef>
                <a:spcPts val="1600"/>
              </a:spcBef>
              <a:spcAft>
                <a:spcPts val="0"/>
              </a:spcAft>
              <a:buClr>
                <a:srgbClr val="FFFFFF"/>
              </a:buClr>
              <a:buSzPts val="1800"/>
              <a:buFont typeface="Fira Sans Condensed"/>
              <a:buAutoNum type="arabicPeriod"/>
            </a:pPr>
            <a:r>
              <a:rPr b="1" lang="en" sz="1800">
                <a:solidFill>
                  <a:srgbClr val="FFFFFF"/>
                </a:solidFill>
                <a:latin typeface="Fira Sans Condensed"/>
                <a:ea typeface="Fira Sans Condensed"/>
                <a:cs typeface="Fira Sans Condensed"/>
                <a:sym typeface="Fira Sans Condensed"/>
              </a:rPr>
              <a:t>Object Detection and Tracking </a:t>
            </a:r>
            <a:endParaRPr b="1" sz="1800">
              <a:solidFill>
                <a:srgbClr val="FFFFFF"/>
              </a:solidFill>
              <a:latin typeface="Fira Sans Condensed"/>
              <a:ea typeface="Fira Sans Condensed"/>
              <a:cs typeface="Fira Sans Condensed"/>
              <a:sym typeface="Fira Sans Condensed"/>
            </a:endParaRPr>
          </a:p>
          <a:p>
            <a:pPr indent="-342900" lvl="0" marL="457200" rtl="0" algn="just">
              <a:lnSpc>
                <a:spcPct val="100000"/>
              </a:lnSpc>
              <a:spcBef>
                <a:spcPts val="0"/>
              </a:spcBef>
              <a:spcAft>
                <a:spcPts val="0"/>
              </a:spcAft>
              <a:buClr>
                <a:srgbClr val="FFFFFF"/>
              </a:buClr>
              <a:buSzPts val="1800"/>
              <a:buFont typeface="Fira Sans Condensed"/>
              <a:buAutoNum type="arabicPeriod"/>
            </a:pPr>
            <a:r>
              <a:rPr b="1" lang="en" sz="1800">
                <a:solidFill>
                  <a:srgbClr val="FFFFFF"/>
                </a:solidFill>
                <a:latin typeface="Fira Sans Condensed"/>
                <a:ea typeface="Fira Sans Condensed"/>
                <a:cs typeface="Fira Sans Condensed"/>
                <a:sym typeface="Fira Sans Condensed"/>
              </a:rPr>
              <a:t>Finding Distance</a:t>
            </a:r>
            <a:endParaRPr b="1" sz="18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nvSpPr>
        <p:spPr>
          <a:xfrm>
            <a:off x="595125" y="350700"/>
            <a:ext cx="8108400" cy="79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700">
                <a:solidFill>
                  <a:srgbClr val="EFEFEF"/>
                </a:solidFill>
                <a:latin typeface="Rajdhani"/>
                <a:ea typeface="Rajdhani"/>
                <a:cs typeface="Rajdhani"/>
                <a:sym typeface="Rajdhani"/>
              </a:rPr>
              <a:t>LITERATURE REVIEW</a:t>
            </a:r>
            <a:endParaRPr b="1" sz="3700">
              <a:solidFill>
                <a:srgbClr val="EFEFEF"/>
              </a:solidFill>
              <a:latin typeface="Rajdhani"/>
              <a:ea typeface="Rajdhani"/>
              <a:cs typeface="Rajdhani"/>
              <a:sym typeface="Rajdhani"/>
            </a:endParaRPr>
          </a:p>
        </p:txBody>
      </p:sp>
      <p:sp>
        <p:nvSpPr>
          <p:cNvPr id="155" name="Google Shape;155;p28"/>
          <p:cNvSpPr txBox="1"/>
          <p:nvPr/>
        </p:nvSpPr>
        <p:spPr>
          <a:xfrm>
            <a:off x="425075" y="1147800"/>
            <a:ext cx="8395500" cy="3634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EFEFEF"/>
              </a:buClr>
              <a:buSzPts val="1900"/>
              <a:buFont typeface="Fira Sans Condensed Light"/>
              <a:buChar char="●"/>
            </a:pPr>
            <a:r>
              <a:rPr lang="en" sz="1600">
                <a:solidFill>
                  <a:srgbClr val="EFEFEF"/>
                </a:solidFill>
                <a:latin typeface="Fira Sans Condensed Light"/>
                <a:ea typeface="Fira Sans Condensed Light"/>
                <a:cs typeface="Fira Sans Condensed Light"/>
                <a:sym typeface="Fira Sans Condensed Light"/>
              </a:rPr>
              <a:t>The Paper by S Yadav Deep learning based safe social distancing and face mask detection in public areas for covid-19 safety guidelines adherence . Their system gives an image of the violator to nearby control systems and also gives alert to the violator .  Their system uses raspberry pi4 with a camera to automatically track the people in public places .  Their model is trained with a custom data set installed in the system and </a:t>
            </a:r>
            <a:r>
              <a:rPr lang="en" sz="1600">
                <a:solidFill>
                  <a:srgbClr val="EFEFEF"/>
                </a:solidFill>
                <a:latin typeface="Fira Sans Condensed Light"/>
                <a:ea typeface="Fira Sans Condensed Light"/>
                <a:cs typeface="Fira Sans Condensed Light"/>
                <a:sym typeface="Fira Sans Condensed Light"/>
              </a:rPr>
              <a:t> their system is fed with real time video of public spaces . </a:t>
            </a:r>
            <a:r>
              <a:rPr lang="en" sz="1600">
                <a:solidFill>
                  <a:srgbClr val="EFEFEF"/>
                </a:solidFill>
                <a:latin typeface="Fira Sans Condensed Light"/>
                <a:ea typeface="Fira Sans Condensed Light"/>
                <a:cs typeface="Fira Sans Condensed Light"/>
                <a:sym typeface="Fira Sans Condensed Light"/>
              </a:rPr>
              <a:t>To which if any violator is found they make alerts.  The accuracy of their system was </a:t>
            </a:r>
            <a:r>
              <a:rPr lang="en" sz="1800">
                <a:solidFill>
                  <a:srgbClr val="EFEFEF"/>
                </a:solidFill>
                <a:latin typeface="Fira Sans Condensed Light"/>
                <a:ea typeface="Fira Sans Condensed Light"/>
                <a:cs typeface="Fira Sans Condensed Light"/>
                <a:sym typeface="Fira Sans Condensed Light"/>
              </a:rPr>
              <a:t>90%</a:t>
            </a:r>
            <a:endParaRPr sz="1800">
              <a:solidFill>
                <a:srgbClr val="EFEFEF"/>
              </a:solidFill>
              <a:latin typeface="Fira Sans Condensed Light"/>
              <a:ea typeface="Fira Sans Condensed Light"/>
              <a:cs typeface="Fira Sans Condensed Light"/>
              <a:sym typeface="Fira Sans Condensed Light"/>
            </a:endParaRPr>
          </a:p>
          <a:p>
            <a:pPr indent="-349250" lvl="0" marL="457200" rtl="0" algn="l">
              <a:spcBef>
                <a:spcPts val="0"/>
              </a:spcBef>
              <a:spcAft>
                <a:spcPts val="0"/>
              </a:spcAft>
              <a:buClr>
                <a:srgbClr val="EFEFEF"/>
              </a:buClr>
              <a:buSzPts val="1900"/>
              <a:buFont typeface="Fira Sans Condensed Light"/>
              <a:buChar char="●"/>
            </a:pPr>
            <a:r>
              <a:rPr lang="en" sz="1900">
                <a:solidFill>
                  <a:srgbClr val="EFEFEF"/>
                </a:solidFill>
                <a:latin typeface="Fira Sans Condensed Light"/>
                <a:ea typeface="Fira Sans Condensed Light"/>
                <a:cs typeface="Fira Sans Condensed Light"/>
                <a:sym typeface="Fira Sans Condensed Light"/>
              </a:rPr>
              <a:t> </a:t>
            </a:r>
            <a:r>
              <a:rPr lang="en" sz="1600">
                <a:solidFill>
                  <a:srgbClr val="EFEFEF"/>
                </a:solidFill>
                <a:latin typeface="Fira Sans Condensed Light"/>
                <a:ea typeface="Fira Sans Condensed Light"/>
                <a:cs typeface="Fira Sans Condensed Light"/>
                <a:sym typeface="Fira Sans Condensed Light"/>
              </a:rPr>
              <a:t>The Paper by N Singh Punn, S K Sonbhadra, S Agarwal Monitoring covid-19 social distancing with person detection and tracking via fine-tuned yolo v3 and deep sort techniques .  They calculated the violation index term as the number of peoples to the number of groups formed.  They used different object detection techniques like RCNN,YOLOV3 and SSD with balanced performance of mAP and FPS score.</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nvSpPr>
        <p:spPr>
          <a:xfrm>
            <a:off x="147525" y="285200"/>
            <a:ext cx="8880300" cy="74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PROPOSED METHODOLOGY</a:t>
            </a:r>
            <a:endParaRPr>
              <a:solidFill>
                <a:srgbClr val="EFEFEF"/>
              </a:solidFill>
              <a:latin typeface="Fira Sans Condensed Light"/>
              <a:ea typeface="Fira Sans Condensed Light"/>
              <a:cs typeface="Fira Sans Condensed Light"/>
              <a:sym typeface="Fira Sans Condensed Light"/>
            </a:endParaRPr>
          </a:p>
        </p:txBody>
      </p:sp>
      <p:sp>
        <p:nvSpPr>
          <p:cNvPr id="161" name="Google Shape;161;p29"/>
          <p:cNvSpPr txBox="1"/>
          <p:nvPr/>
        </p:nvSpPr>
        <p:spPr>
          <a:xfrm>
            <a:off x="698250" y="1101475"/>
            <a:ext cx="7779300" cy="3589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 sz="2400">
                <a:solidFill>
                  <a:srgbClr val="FFFFFF"/>
                </a:solidFill>
                <a:latin typeface="Fira Sans Condensed"/>
                <a:ea typeface="Fira Sans Condensed"/>
                <a:cs typeface="Fira Sans Condensed"/>
                <a:sym typeface="Fira Sans Condensed"/>
              </a:rPr>
              <a:t>Object Detection and Tracking: </a:t>
            </a:r>
            <a:r>
              <a:rPr lang="en" sz="1800">
                <a:solidFill>
                  <a:srgbClr val="FFFFFF"/>
                </a:solidFill>
                <a:latin typeface="Fira Sans Condensed Light"/>
                <a:ea typeface="Fira Sans Condensed Light"/>
                <a:cs typeface="Fira Sans Condensed Light"/>
                <a:sym typeface="Fira Sans Condensed Light"/>
              </a:rPr>
              <a:t>Object detection is one of the classical problems in computer vision where you work to recognize what and where </a:t>
            </a:r>
            <a:r>
              <a:rPr lang="en" sz="1800">
                <a:solidFill>
                  <a:srgbClr val="FFFFFF"/>
                </a:solidFill>
                <a:latin typeface="Fira Sans Condensed Light"/>
                <a:ea typeface="Fira Sans Condensed Light"/>
                <a:cs typeface="Fira Sans Condensed Light"/>
                <a:sym typeface="Fira Sans Condensed Light"/>
              </a:rPr>
              <a:t>—</a:t>
            </a:r>
            <a:r>
              <a:rPr lang="en" sz="1800">
                <a:solidFill>
                  <a:srgbClr val="FFFFFF"/>
                </a:solidFill>
                <a:latin typeface="Fira Sans Condensed Light"/>
                <a:ea typeface="Fira Sans Condensed Light"/>
                <a:cs typeface="Fira Sans Condensed Light"/>
                <a:sym typeface="Fira Sans Condensed Light"/>
              </a:rPr>
              <a:t> specifically what objects are inside a given image and also where they are in the image.For the  object detection part we made use of the  You Only Look Once (YOLO)algorithm. YOLO is a clever convolutional neural network (CNN) for doing object detection in real-time. The algorithm applies a single neural network to the full image, and then divides the image into regions and predicts bounding boxes and probabilities for each region.These bounding boxes are weighted by the predicted probabilities.YOLO requires only one forward propagation pass through the neural network to make predictions.</a:t>
            </a:r>
            <a:endParaRPr sz="1800">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nvSpPr>
        <p:spPr>
          <a:xfrm>
            <a:off x="540600" y="285200"/>
            <a:ext cx="8479800" cy="7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Why we Chose YOLO Algorithm for Object Detection?</a:t>
            </a:r>
            <a:endParaRPr sz="2400">
              <a:solidFill>
                <a:srgbClr val="EFEFEF"/>
              </a:solidFill>
              <a:latin typeface="Fira Sans Condensed Light"/>
              <a:ea typeface="Fira Sans Condensed Light"/>
              <a:cs typeface="Fira Sans Condensed Light"/>
              <a:sym typeface="Fira Sans Condensed Light"/>
            </a:endParaRPr>
          </a:p>
        </p:txBody>
      </p:sp>
      <p:sp>
        <p:nvSpPr>
          <p:cNvPr id="167" name="Google Shape;167;p30"/>
          <p:cNvSpPr txBox="1"/>
          <p:nvPr/>
        </p:nvSpPr>
        <p:spPr>
          <a:xfrm>
            <a:off x="586050" y="955275"/>
            <a:ext cx="8187300" cy="41109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rgbClr val="EFEFEF"/>
              </a:buClr>
              <a:buSzPts val="1800"/>
              <a:buFont typeface="Fira Sans Condensed Light"/>
              <a:buChar char="●"/>
            </a:pPr>
            <a:r>
              <a:rPr lang="en" sz="1800">
                <a:solidFill>
                  <a:srgbClr val="EFEFEF"/>
                </a:solidFill>
                <a:latin typeface="Fira Sans Condensed Light"/>
                <a:ea typeface="Fira Sans Condensed Light"/>
                <a:cs typeface="Fira Sans Condensed Light"/>
                <a:sym typeface="Fira Sans Condensed Light"/>
              </a:rPr>
              <a:t>With YOLO, a single CNN simultaneously predicts multiple bounding boxes and class probabilities for those boxes. YOLO trains on full images and directly optimizes detection performance.</a:t>
            </a:r>
            <a:br>
              <a:rPr lang="en" sz="1800">
                <a:solidFill>
                  <a:srgbClr val="EFEFEF"/>
                </a:solidFill>
                <a:latin typeface="Fira Sans Condensed Light"/>
                <a:ea typeface="Fira Sans Condensed Light"/>
                <a:cs typeface="Fira Sans Condensed Light"/>
                <a:sym typeface="Fira Sans Condensed Light"/>
              </a:rPr>
            </a:br>
            <a:endParaRPr sz="1800">
              <a:solidFill>
                <a:srgbClr val="EFEFEF"/>
              </a:solidFill>
              <a:latin typeface="Fira Sans Condensed Light"/>
              <a:ea typeface="Fira Sans Condensed Light"/>
              <a:cs typeface="Fira Sans Condensed Light"/>
              <a:sym typeface="Fira Sans Condensed Light"/>
            </a:endParaRPr>
          </a:p>
          <a:p>
            <a:pPr indent="-342900" lvl="0" marL="457200" rtl="0" algn="just">
              <a:lnSpc>
                <a:spcPct val="115000"/>
              </a:lnSpc>
              <a:spcBef>
                <a:spcPts val="0"/>
              </a:spcBef>
              <a:spcAft>
                <a:spcPts val="0"/>
              </a:spcAft>
              <a:buClr>
                <a:srgbClr val="EFEFEF"/>
              </a:buClr>
              <a:buSzPts val="1800"/>
              <a:buFont typeface="Fira Sans Condensed Light"/>
              <a:buChar char="●"/>
            </a:pPr>
            <a:r>
              <a:rPr lang="en" sz="1800">
                <a:solidFill>
                  <a:srgbClr val="EFEFEF"/>
                </a:solidFill>
                <a:latin typeface="Fira Sans Condensed Light"/>
                <a:ea typeface="Fira Sans Condensed Light"/>
                <a:cs typeface="Fira Sans Condensed Light"/>
                <a:sym typeface="Fira Sans Condensed Light"/>
              </a:rPr>
              <a:t>YOLO is extremely fast</a:t>
            </a:r>
            <a:br>
              <a:rPr lang="en" sz="1800">
                <a:solidFill>
                  <a:srgbClr val="EFEFEF"/>
                </a:solidFill>
                <a:latin typeface="Fira Sans Condensed Light"/>
                <a:ea typeface="Fira Sans Condensed Light"/>
                <a:cs typeface="Fira Sans Condensed Light"/>
                <a:sym typeface="Fira Sans Condensed Light"/>
              </a:rPr>
            </a:br>
            <a:endParaRPr sz="1800">
              <a:solidFill>
                <a:srgbClr val="EFEFEF"/>
              </a:solidFill>
              <a:latin typeface="Fira Sans Condensed Light"/>
              <a:ea typeface="Fira Sans Condensed Light"/>
              <a:cs typeface="Fira Sans Condensed Light"/>
              <a:sym typeface="Fira Sans Condensed Light"/>
            </a:endParaRPr>
          </a:p>
          <a:p>
            <a:pPr indent="-342900" lvl="0" marL="457200" rtl="0" algn="just">
              <a:lnSpc>
                <a:spcPct val="115000"/>
              </a:lnSpc>
              <a:spcBef>
                <a:spcPts val="0"/>
              </a:spcBef>
              <a:spcAft>
                <a:spcPts val="0"/>
              </a:spcAft>
              <a:buClr>
                <a:srgbClr val="EFEFEF"/>
              </a:buClr>
              <a:buSzPts val="1800"/>
              <a:buFont typeface="Fira Sans Condensed Light"/>
              <a:buChar char="●"/>
            </a:pPr>
            <a:r>
              <a:rPr lang="en" sz="1800">
                <a:solidFill>
                  <a:srgbClr val="EFEFEF"/>
                </a:solidFill>
                <a:latin typeface="Fira Sans Condensed Light"/>
                <a:ea typeface="Fira Sans Condensed Light"/>
                <a:cs typeface="Fira Sans Condensed Light"/>
                <a:sym typeface="Fira Sans Condensed Light"/>
              </a:rPr>
              <a:t>YOLO sees the entire image during training and test time so it implicitly encodes contextual information about classes as well as their appearance.</a:t>
            </a:r>
            <a:br>
              <a:rPr lang="en" sz="1800">
                <a:solidFill>
                  <a:srgbClr val="EFEFEF"/>
                </a:solidFill>
                <a:latin typeface="Fira Sans Condensed Light"/>
                <a:ea typeface="Fira Sans Condensed Light"/>
                <a:cs typeface="Fira Sans Condensed Light"/>
                <a:sym typeface="Fira Sans Condensed Light"/>
              </a:rPr>
            </a:br>
            <a:endParaRPr sz="1800">
              <a:solidFill>
                <a:srgbClr val="EFEFEF"/>
              </a:solidFill>
              <a:latin typeface="Fira Sans Condensed Light"/>
              <a:ea typeface="Fira Sans Condensed Light"/>
              <a:cs typeface="Fira Sans Condensed Light"/>
              <a:sym typeface="Fira Sans Condensed Light"/>
            </a:endParaRPr>
          </a:p>
          <a:p>
            <a:pPr indent="-342900" lvl="0" marL="457200" rtl="0" algn="just">
              <a:lnSpc>
                <a:spcPct val="115000"/>
              </a:lnSpc>
              <a:spcBef>
                <a:spcPts val="0"/>
              </a:spcBef>
              <a:spcAft>
                <a:spcPts val="0"/>
              </a:spcAft>
              <a:buClr>
                <a:srgbClr val="EFEFEF"/>
              </a:buClr>
              <a:buSzPts val="1800"/>
              <a:buFont typeface="Fira Sans Condensed Light"/>
              <a:buChar char="●"/>
            </a:pPr>
            <a:r>
              <a:rPr lang="en" sz="1800">
                <a:solidFill>
                  <a:srgbClr val="EFEFEF"/>
                </a:solidFill>
                <a:latin typeface="Fira Sans Condensed Light"/>
                <a:ea typeface="Fira Sans Condensed Light"/>
                <a:cs typeface="Fira Sans Condensed Light"/>
                <a:sym typeface="Fira Sans Condensed Light"/>
              </a:rPr>
              <a:t>YOLO learns generalizable representations of objects so that when trained on natural  images  and  tested  on  artwork,  the  algorithm  outperforms  other  top detection methods.</a:t>
            </a:r>
            <a:endParaRPr sz="1800">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